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4"/>
  </p:sldMasterIdLst>
  <p:notesMasterIdLst>
    <p:notesMasterId r:id="rId51"/>
  </p:notesMasterIdLst>
  <p:sldIdLst>
    <p:sldId id="259" r:id="rId5"/>
    <p:sldId id="262" r:id="rId6"/>
    <p:sldId id="294" r:id="rId7"/>
    <p:sldId id="282" r:id="rId8"/>
    <p:sldId id="291" r:id="rId9"/>
    <p:sldId id="277" r:id="rId10"/>
    <p:sldId id="274" r:id="rId11"/>
    <p:sldId id="281" r:id="rId12"/>
    <p:sldId id="261" r:id="rId13"/>
    <p:sldId id="289" r:id="rId14"/>
    <p:sldId id="276" r:id="rId15"/>
    <p:sldId id="295" r:id="rId16"/>
    <p:sldId id="287" r:id="rId17"/>
    <p:sldId id="279" r:id="rId18"/>
    <p:sldId id="263" r:id="rId19"/>
    <p:sldId id="264" r:id="rId20"/>
    <p:sldId id="265" r:id="rId21"/>
    <p:sldId id="273" r:id="rId22"/>
    <p:sldId id="266" r:id="rId23"/>
    <p:sldId id="290" r:id="rId24"/>
    <p:sldId id="292" r:id="rId25"/>
    <p:sldId id="293" r:id="rId26"/>
    <p:sldId id="288" r:id="rId27"/>
    <p:sldId id="527" r:id="rId28"/>
    <p:sldId id="545" r:id="rId29"/>
    <p:sldId id="547" r:id="rId30"/>
    <p:sldId id="550" r:id="rId31"/>
    <p:sldId id="540" r:id="rId32"/>
    <p:sldId id="569" r:id="rId33"/>
    <p:sldId id="570" r:id="rId34"/>
    <p:sldId id="571" r:id="rId35"/>
    <p:sldId id="528" r:id="rId36"/>
    <p:sldId id="572" r:id="rId37"/>
    <p:sldId id="542" r:id="rId38"/>
    <p:sldId id="554" r:id="rId39"/>
    <p:sldId id="552" r:id="rId40"/>
    <p:sldId id="555" r:id="rId41"/>
    <p:sldId id="504" r:id="rId42"/>
    <p:sldId id="518" r:id="rId43"/>
    <p:sldId id="559" r:id="rId44"/>
    <p:sldId id="551" r:id="rId45"/>
    <p:sldId id="557" r:id="rId46"/>
    <p:sldId id="520" r:id="rId47"/>
    <p:sldId id="510" r:id="rId48"/>
    <p:sldId id="283" r:id="rId49"/>
    <p:sldId id="285"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Franz\Documents\My%20Program\Projects%202013.2014\CURES.sprayTrial\NOW%20Kimbies%20Data.201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16075961545862485"/>
          <c:y val="0.13392200974878141"/>
          <c:w val="0.73874354415375498"/>
          <c:h val="0.60500562429696292"/>
        </c:manualLayout>
      </c:layout>
      <c:bar3DChart>
        <c:barDir val="col"/>
        <c:grouping val="clustered"/>
        <c:varyColors val="0"/>
        <c:ser>
          <c:idx val="0"/>
          <c:order val="0"/>
          <c:invertIfNegative val="0"/>
          <c:cat>
            <c:strRef>
              <c:f>Markle.data!$Z$6:$Z$10</c:f>
              <c:strCache>
                <c:ptCount val="5"/>
                <c:pt idx="0">
                  <c:v>0 Feet</c:v>
                </c:pt>
                <c:pt idx="1">
                  <c:v>25 Feet</c:v>
                </c:pt>
                <c:pt idx="2">
                  <c:v>50 Feet</c:v>
                </c:pt>
                <c:pt idx="3">
                  <c:v>75 Feet</c:v>
                </c:pt>
                <c:pt idx="4">
                  <c:v>100 Feet</c:v>
                </c:pt>
              </c:strCache>
            </c:strRef>
          </c:cat>
          <c:val>
            <c:numRef>
              <c:f>Markle.data!$AA$6:$AA$10</c:f>
              <c:numCache>
                <c:formatCode>General</c:formatCode>
                <c:ptCount val="5"/>
                <c:pt idx="0">
                  <c:v>32.012499999999996</c:v>
                </c:pt>
                <c:pt idx="1">
                  <c:v>40.192500000000003</c:v>
                </c:pt>
                <c:pt idx="2">
                  <c:v>12.337499999999999</c:v>
                </c:pt>
                <c:pt idx="3">
                  <c:v>5.3149999999999995</c:v>
                </c:pt>
                <c:pt idx="4">
                  <c:v>1.4887500000000002</c:v>
                </c:pt>
              </c:numCache>
            </c:numRef>
          </c:val>
          <c:extLst>
            <c:ext xmlns:c16="http://schemas.microsoft.com/office/drawing/2014/chart" uri="{C3380CC4-5D6E-409C-BE32-E72D297353CC}">
              <c16:uniqueId val="{00000000-77C6-48E2-8C25-7F2A3085C1E3}"/>
            </c:ext>
          </c:extLst>
        </c:ser>
        <c:ser>
          <c:idx val="1"/>
          <c:order val="1"/>
          <c:invertIfNegative val="0"/>
          <c:cat>
            <c:strRef>
              <c:f>Markle.data!$Z$6:$Z$10</c:f>
              <c:strCache>
                <c:ptCount val="5"/>
                <c:pt idx="0">
                  <c:v>0 Feet</c:v>
                </c:pt>
                <c:pt idx="1">
                  <c:v>25 Feet</c:v>
                </c:pt>
                <c:pt idx="2">
                  <c:v>50 Feet</c:v>
                </c:pt>
                <c:pt idx="3">
                  <c:v>75 Feet</c:v>
                </c:pt>
                <c:pt idx="4">
                  <c:v>100 Feet</c:v>
                </c:pt>
              </c:strCache>
            </c:strRef>
          </c:cat>
          <c:val>
            <c:numRef>
              <c:f>Markle.data!$AB$6:$AB$10</c:f>
              <c:numCache>
                <c:formatCode>General</c:formatCode>
                <c:ptCount val="5"/>
                <c:pt idx="0">
                  <c:v>37.012500000000003</c:v>
                </c:pt>
                <c:pt idx="1">
                  <c:v>21.341249999999999</c:v>
                </c:pt>
                <c:pt idx="2">
                  <c:v>4.0149999999999997</c:v>
                </c:pt>
                <c:pt idx="3">
                  <c:v>2.4787499999999998</c:v>
                </c:pt>
                <c:pt idx="4">
                  <c:v>1.6137500000000002</c:v>
                </c:pt>
              </c:numCache>
            </c:numRef>
          </c:val>
          <c:extLst>
            <c:ext xmlns:c16="http://schemas.microsoft.com/office/drawing/2014/chart" uri="{C3380CC4-5D6E-409C-BE32-E72D297353CC}">
              <c16:uniqueId val="{00000001-77C6-48E2-8C25-7F2A3085C1E3}"/>
            </c:ext>
          </c:extLst>
        </c:ser>
        <c:ser>
          <c:idx val="2"/>
          <c:order val="2"/>
          <c:invertIfNegative val="0"/>
          <c:cat>
            <c:strRef>
              <c:f>Markle.data!$Z$6:$Z$10</c:f>
              <c:strCache>
                <c:ptCount val="5"/>
                <c:pt idx="0">
                  <c:v>0 Feet</c:v>
                </c:pt>
                <c:pt idx="1">
                  <c:v>25 Feet</c:v>
                </c:pt>
                <c:pt idx="2">
                  <c:v>50 Feet</c:v>
                </c:pt>
                <c:pt idx="3">
                  <c:v>75 Feet</c:v>
                </c:pt>
                <c:pt idx="4">
                  <c:v>100 Feet</c:v>
                </c:pt>
              </c:strCache>
            </c:strRef>
          </c:cat>
          <c:val>
            <c:numRef>
              <c:f>Markle.data!$AC$6:$AC$10</c:f>
              <c:numCache>
                <c:formatCode>General</c:formatCode>
                <c:ptCount val="5"/>
                <c:pt idx="0">
                  <c:v>19.983750000000001</c:v>
                </c:pt>
                <c:pt idx="1">
                  <c:v>6.2474999999999996</c:v>
                </c:pt>
                <c:pt idx="2">
                  <c:v>7.1675000000000004</c:v>
                </c:pt>
                <c:pt idx="3">
                  <c:v>1.3162500000000001</c:v>
                </c:pt>
                <c:pt idx="4">
                  <c:v>0.59333333333333338</c:v>
                </c:pt>
              </c:numCache>
            </c:numRef>
          </c:val>
          <c:extLst>
            <c:ext xmlns:c16="http://schemas.microsoft.com/office/drawing/2014/chart" uri="{C3380CC4-5D6E-409C-BE32-E72D297353CC}">
              <c16:uniqueId val="{00000002-77C6-48E2-8C25-7F2A3085C1E3}"/>
            </c:ext>
          </c:extLst>
        </c:ser>
        <c:dLbls>
          <c:showLegendKey val="0"/>
          <c:showVal val="0"/>
          <c:showCatName val="0"/>
          <c:showSerName val="0"/>
          <c:showPercent val="0"/>
          <c:showBubbleSize val="0"/>
        </c:dLbls>
        <c:gapWidth val="150"/>
        <c:shape val="box"/>
        <c:axId val="158157056"/>
        <c:axId val="158162944"/>
        <c:axId val="0"/>
      </c:bar3DChart>
      <c:catAx>
        <c:axId val="158157056"/>
        <c:scaling>
          <c:orientation val="minMax"/>
        </c:scaling>
        <c:delete val="0"/>
        <c:axPos val="b"/>
        <c:numFmt formatCode="General" sourceLinked="0"/>
        <c:majorTickMark val="none"/>
        <c:minorTickMark val="none"/>
        <c:tickLblPos val="nextTo"/>
        <c:txPr>
          <a:bodyPr/>
          <a:lstStyle/>
          <a:p>
            <a:pPr>
              <a:defRPr sz="1800"/>
            </a:pPr>
            <a:endParaRPr lang="en-US"/>
          </a:p>
        </c:txPr>
        <c:crossAx val="158162944"/>
        <c:crosses val="autoZero"/>
        <c:auto val="1"/>
        <c:lblAlgn val="ctr"/>
        <c:lblOffset val="100"/>
        <c:noMultiLvlLbl val="0"/>
      </c:catAx>
      <c:valAx>
        <c:axId val="158162944"/>
        <c:scaling>
          <c:orientation val="minMax"/>
        </c:scaling>
        <c:delete val="0"/>
        <c:axPos val="l"/>
        <c:majorGridlines/>
        <c:title>
          <c:tx>
            <c:rich>
              <a:bodyPr rot="-5400000" vert="horz"/>
              <a:lstStyle/>
              <a:p>
                <a:pPr>
                  <a:defRPr sz="1600"/>
                </a:pPr>
                <a:r>
                  <a:rPr lang="en-US" sz="1600" dirty="0"/>
                  <a:t>Total Pesticide</a:t>
                </a:r>
                <a:r>
                  <a:rPr lang="en-US" sz="1600" baseline="0" dirty="0"/>
                  <a:t>  (micrograms)</a:t>
                </a:r>
                <a:endParaRPr lang="en-US" sz="1600" dirty="0"/>
              </a:p>
            </c:rich>
          </c:tx>
          <c:layout>
            <c:manualLayout>
              <c:xMode val="edge"/>
              <c:yMode val="edge"/>
              <c:x val="9.8120207778341698E-3"/>
              <c:y val="9.8707528059318775E-2"/>
            </c:manualLayout>
          </c:layout>
          <c:overlay val="0"/>
        </c:title>
        <c:numFmt formatCode="General" sourceLinked="1"/>
        <c:majorTickMark val="none"/>
        <c:minorTickMark val="none"/>
        <c:tickLblPos val="nextTo"/>
        <c:txPr>
          <a:bodyPr/>
          <a:lstStyle/>
          <a:p>
            <a:pPr>
              <a:defRPr sz="2400"/>
            </a:pPr>
            <a:endParaRPr lang="en-US"/>
          </a:p>
        </c:txPr>
        <c:crossAx val="158157056"/>
        <c:crosses val="autoZero"/>
        <c:crossBetween val="between"/>
      </c:valAx>
    </c:plotArea>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E0E5D5-0EE8-4254-8E27-DA8756814816}" type="doc">
      <dgm:prSet loTypeId="urn:microsoft.com/office/officeart/2016/7/layout/RoundedRectangleTimeline" loCatId="process" qsTypeId="urn:microsoft.com/office/officeart/2005/8/quickstyle/simple1" qsCatId="simple" csTypeId="urn:microsoft.com/office/officeart/2005/8/colors/colorful2" csCatId="colorful" phldr="1"/>
      <dgm:spPr/>
      <dgm:t>
        <a:bodyPr/>
        <a:lstStyle/>
        <a:p>
          <a:endParaRPr lang="en-US"/>
        </a:p>
      </dgm:t>
    </dgm:pt>
    <dgm:pt modelId="{A128E7FE-F456-4E59-80EF-3A1CCFCEC862}">
      <dgm:prSet/>
      <dgm:spPr/>
      <dgm:t>
        <a:bodyPr/>
        <a:lstStyle/>
        <a:p>
          <a:r>
            <a:rPr lang="en-US" dirty="0"/>
            <a:t>Pyrethroid exceedance</a:t>
          </a:r>
        </a:p>
      </dgm:t>
    </dgm:pt>
    <dgm:pt modelId="{8FBD57D9-0E5F-4452-A138-B40FAE167158}" type="parTrans" cxnId="{99BB4718-BB0D-472E-A7A8-55FCE9C097E2}">
      <dgm:prSet/>
      <dgm:spPr/>
      <dgm:t>
        <a:bodyPr/>
        <a:lstStyle/>
        <a:p>
          <a:endParaRPr lang="en-US"/>
        </a:p>
      </dgm:t>
    </dgm:pt>
    <dgm:pt modelId="{55A375E4-45C1-449B-9673-F8217B96448B}" type="sibTrans" cxnId="{99BB4718-BB0D-472E-A7A8-55FCE9C097E2}">
      <dgm:prSet/>
      <dgm:spPr/>
      <dgm:t>
        <a:bodyPr/>
        <a:lstStyle/>
        <a:p>
          <a:endParaRPr lang="en-US"/>
        </a:p>
      </dgm:t>
    </dgm:pt>
    <dgm:pt modelId="{6F33629D-6E86-4055-B560-4D1368E879FA}">
      <dgm:prSet/>
      <dgm:spPr/>
      <dgm:t>
        <a:bodyPr/>
        <a:lstStyle/>
        <a:p>
          <a:r>
            <a:rPr lang="en-US" dirty="0"/>
            <a:t>2019</a:t>
          </a:r>
        </a:p>
      </dgm:t>
    </dgm:pt>
    <dgm:pt modelId="{08F3C943-B4F5-4E33-AD4B-FB5A154F3C4D}" type="parTrans" cxnId="{4D6FD672-925A-4A64-9F96-E225F3EEB1A3}">
      <dgm:prSet/>
      <dgm:spPr/>
      <dgm:t>
        <a:bodyPr/>
        <a:lstStyle/>
        <a:p>
          <a:endParaRPr lang="en-US"/>
        </a:p>
      </dgm:t>
    </dgm:pt>
    <dgm:pt modelId="{AB7EAE83-DD42-470D-AAB0-4D1D50F63409}" type="sibTrans" cxnId="{4D6FD672-925A-4A64-9F96-E225F3EEB1A3}">
      <dgm:prSet/>
      <dgm:spPr/>
      <dgm:t>
        <a:bodyPr/>
        <a:lstStyle/>
        <a:p>
          <a:endParaRPr lang="en-US"/>
        </a:p>
      </dgm:t>
    </dgm:pt>
    <dgm:pt modelId="{AFC1A476-769A-4FDF-BFF2-B3AECD23FA59}">
      <dgm:prSet/>
      <dgm:spPr/>
      <dgm:t>
        <a:bodyPr/>
        <a:lstStyle/>
        <a:p>
          <a:r>
            <a:rPr lang="en-US" dirty="0"/>
            <a:t>Pyrethroid exceedance</a:t>
          </a:r>
        </a:p>
        <a:p>
          <a:r>
            <a:rPr lang="en-US" dirty="0"/>
            <a:t>Triggered MP</a:t>
          </a:r>
        </a:p>
      </dgm:t>
    </dgm:pt>
    <dgm:pt modelId="{B1BE9323-7D43-479A-8059-F7436AB5B825}" type="parTrans" cxnId="{FF2C049B-DEA9-4F15-94E2-AD1A53394EB4}">
      <dgm:prSet/>
      <dgm:spPr/>
      <dgm:t>
        <a:bodyPr/>
        <a:lstStyle/>
        <a:p>
          <a:endParaRPr lang="en-US"/>
        </a:p>
      </dgm:t>
    </dgm:pt>
    <dgm:pt modelId="{CAFB53F6-AEA9-4CED-ACAD-C3D9D4B3BAFF}" type="sibTrans" cxnId="{FF2C049B-DEA9-4F15-94E2-AD1A53394EB4}">
      <dgm:prSet/>
      <dgm:spPr/>
      <dgm:t>
        <a:bodyPr/>
        <a:lstStyle/>
        <a:p>
          <a:endParaRPr lang="en-US"/>
        </a:p>
      </dgm:t>
    </dgm:pt>
    <dgm:pt modelId="{AF08313F-286D-4725-91F1-B669A9BEE24E}">
      <dgm:prSet/>
      <dgm:spPr/>
      <dgm:t>
        <a:bodyPr/>
        <a:lstStyle/>
        <a:p>
          <a:r>
            <a:rPr lang="en-US" dirty="0"/>
            <a:t>2020</a:t>
          </a:r>
        </a:p>
      </dgm:t>
    </dgm:pt>
    <dgm:pt modelId="{F1A1503E-6081-4F07-BB89-07311F1AC15A}" type="parTrans" cxnId="{3E7A0C8A-770B-47E0-9C01-D2AA2D6BE74C}">
      <dgm:prSet/>
      <dgm:spPr/>
      <dgm:t>
        <a:bodyPr/>
        <a:lstStyle/>
        <a:p>
          <a:endParaRPr lang="en-US"/>
        </a:p>
      </dgm:t>
    </dgm:pt>
    <dgm:pt modelId="{994C8B65-8F30-47A9-91D5-CB30676CF444}" type="sibTrans" cxnId="{3E7A0C8A-770B-47E0-9C01-D2AA2D6BE74C}">
      <dgm:prSet/>
      <dgm:spPr/>
      <dgm:t>
        <a:bodyPr/>
        <a:lstStyle/>
        <a:p>
          <a:endParaRPr lang="en-US"/>
        </a:p>
      </dgm:t>
    </dgm:pt>
    <dgm:pt modelId="{BA8B7847-952B-40AE-B05B-1428403A5D73}">
      <dgm:prSet/>
      <dgm:spPr/>
      <dgm:t>
        <a:bodyPr/>
        <a:lstStyle/>
        <a:p>
          <a:r>
            <a:rPr lang="en-US" dirty="0"/>
            <a:t>2018</a:t>
          </a:r>
        </a:p>
      </dgm:t>
    </dgm:pt>
    <dgm:pt modelId="{41B295C3-F967-4B3E-BDC8-FB77D4058C8E}" type="sibTrans" cxnId="{35767B43-1B1E-40B3-B4B1-C6CD3954748D}">
      <dgm:prSet/>
      <dgm:spPr/>
      <dgm:t>
        <a:bodyPr/>
        <a:lstStyle/>
        <a:p>
          <a:endParaRPr lang="en-US"/>
        </a:p>
      </dgm:t>
    </dgm:pt>
    <dgm:pt modelId="{A2A411F3-01C6-4917-A3B5-251D17C7DAE3}" type="parTrans" cxnId="{35767B43-1B1E-40B3-B4B1-C6CD3954748D}">
      <dgm:prSet/>
      <dgm:spPr/>
      <dgm:t>
        <a:bodyPr/>
        <a:lstStyle/>
        <a:p>
          <a:endParaRPr lang="en-US"/>
        </a:p>
      </dgm:t>
    </dgm:pt>
    <dgm:pt modelId="{9FD7B284-B0F6-46DF-90B1-4E126DC22718}">
      <dgm:prSet/>
      <dgm:spPr/>
      <dgm:t>
        <a:bodyPr/>
        <a:lstStyle/>
        <a:p>
          <a:r>
            <a:rPr lang="en-US" dirty="0"/>
            <a:t>2021</a:t>
          </a:r>
        </a:p>
      </dgm:t>
    </dgm:pt>
    <dgm:pt modelId="{C694F670-9A03-4182-92D8-5A769B8F10A0}" type="parTrans" cxnId="{EAA37C7A-3027-4642-A833-C52AB9ABAA65}">
      <dgm:prSet/>
      <dgm:spPr/>
      <dgm:t>
        <a:bodyPr/>
        <a:lstStyle/>
        <a:p>
          <a:endParaRPr lang="en-US"/>
        </a:p>
      </dgm:t>
    </dgm:pt>
    <dgm:pt modelId="{A2F5ECEA-9310-4E30-A11D-74C41A6FC2B1}" type="sibTrans" cxnId="{EAA37C7A-3027-4642-A833-C52AB9ABAA65}">
      <dgm:prSet/>
      <dgm:spPr/>
      <dgm:t>
        <a:bodyPr/>
        <a:lstStyle/>
        <a:p>
          <a:endParaRPr lang="en-US"/>
        </a:p>
      </dgm:t>
    </dgm:pt>
    <dgm:pt modelId="{8E6585C9-2BB9-4B40-8B88-8577EE9E9AE0}">
      <dgm:prSet/>
      <dgm:spPr/>
      <dgm:t>
        <a:bodyPr/>
        <a:lstStyle/>
        <a:p>
          <a:r>
            <a:rPr lang="en-US" dirty="0"/>
            <a:t>2022</a:t>
          </a:r>
        </a:p>
      </dgm:t>
    </dgm:pt>
    <dgm:pt modelId="{AB127F06-CBFF-40BE-B634-9C829AB7361B}" type="parTrans" cxnId="{C6F1D58E-89AB-4AE5-ADAF-4858F626648B}">
      <dgm:prSet/>
      <dgm:spPr/>
      <dgm:t>
        <a:bodyPr/>
        <a:lstStyle/>
        <a:p>
          <a:endParaRPr lang="en-US"/>
        </a:p>
      </dgm:t>
    </dgm:pt>
    <dgm:pt modelId="{EE9957F1-B0ED-40E0-9603-E36CC01808D2}" type="sibTrans" cxnId="{C6F1D58E-89AB-4AE5-ADAF-4858F626648B}">
      <dgm:prSet/>
      <dgm:spPr/>
      <dgm:t>
        <a:bodyPr/>
        <a:lstStyle/>
        <a:p>
          <a:endParaRPr lang="en-US"/>
        </a:p>
      </dgm:t>
    </dgm:pt>
    <dgm:pt modelId="{C71FFE6A-B209-4400-BD54-62E1B3C762E9}">
      <dgm:prSet/>
      <dgm:spPr/>
      <dgm:t>
        <a:bodyPr/>
        <a:lstStyle/>
        <a:p>
          <a:r>
            <a:rPr lang="en-US" dirty="0"/>
            <a:t>2023</a:t>
          </a:r>
        </a:p>
      </dgm:t>
    </dgm:pt>
    <dgm:pt modelId="{8F80665C-7437-4002-AD1E-B89DB8C0800B}" type="parTrans" cxnId="{BA616286-C3F4-4AB6-BD93-2899A8CF270A}">
      <dgm:prSet/>
      <dgm:spPr/>
      <dgm:t>
        <a:bodyPr/>
        <a:lstStyle/>
        <a:p>
          <a:endParaRPr lang="en-US"/>
        </a:p>
      </dgm:t>
    </dgm:pt>
    <dgm:pt modelId="{07BDBEFC-C076-41BE-BFC2-704805180D6C}" type="sibTrans" cxnId="{BA616286-C3F4-4AB6-BD93-2899A8CF270A}">
      <dgm:prSet/>
      <dgm:spPr/>
      <dgm:t>
        <a:bodyPr/>
        <a:lstStyle/>
        <a:p>
          <a:endParaRPr lang="en-US"/>
        </a:p>
      </dgm:t>
    </dgm:pt>
    <dgm:pt modelId="{FD23F7F1-642E-4535-9BEE-4D805A198A3D}">
      <dgm:prSet/>
      <dgm:spPr/>
      <dgm:t>
        <a:bodyPr/>
        <a:lstStyle/>
        <a:p>
          <a:r>
            <a:rPr lang="en-US" dirty="0"/>
            <a:t>2024</a:t>
          </a:r>
        </a:p>
      </dgm:t>
    </dgm:pt>
    <dgm:pt modelId="{4FD81930-ADB1-4F04-A879-A874B5082A3F}" type="parTrans" cxnId="{1819DFA9-CC1E-47C8-B491-57E7908A80BC}">
      <dgm:prSet/>
      <dgm:spPr/>
      <dgm:t>
        <a:bodyPr/>
        <a:lstStyle/>
        <a:p>
          <a:endParaRPr lang="en-US"/>
        </a:p>
      </dgm:t>
    </dgm:pt>
    <dgm:pt modelId="{AFD5AFF7-2852-4E64-B5CA-2C20D349A1A0}" type="sibTrans" cxnId="{1819DFA9-CC1E-47C8-B491-57E7908A80BC}">
      <dgm:prSet/>
      <dgm:spPr/>
      <dgm:t>
        <a:bodyPr/>
        <a:lstStyle/>
        <a:p>
          <a:endParaRPr lang="en-US"/>
        </a:p>
      </dgm:t>
    </dgm:pt>
    <dgm:pt modelId="{A85045AE-B4F8-49A3-9F5E-051BEACC4F02}">
      <dgm:prSet/>
      <dgm:spPr/>
      <dgm:t>
        <a:bodyPr/>
        <a:lstStyle/>
        <a:p>
          <a:r>
            <a:rPr lang="en-US" dirty="0"/>
            <a:t>Zero exceedances</a:t>
          </a:r>
        </a:p>
      </dgm:t>
    </dgm:pt>
    <dgm:pt modelId="{D27A2BC0-3C81-41E3-817C-F19060F4A119}" type="parTrans" cxnId="{9C74ECD9-5E19-4BE7-A787-03473CEBBBAF}">
      <dgm:prSet/>
      <dgm:spPr/>
      <dgm:t>
        <a:bodyPr/>
        <a:lstStyle/>
        <a:p>
          <a:endParaRPr lang="en-US"/>
        </a:p>
      </dgm:t>
    </dgm:pt>
    <dgm:pt modelId="{5150B58A-0150-4518-A52C-239231817A2D}" type="sibTrans" cxnId="{9C74ECD9-5E19-4BE7-A787-03473CEBBBAF}">
      <dgm:prSet/>
      <dgm:spPr/>
      <dgm:t>
        <a:bodyPr/>
        <a:lstStyle/>
        <a:p>
          <a:endParaRPr lang="en-US"/>
        </a:p>
      </dgm:t>
    </dgm:pt>
    <dgm:pt modelId="{50C9AACE-56D4-48C9-B5F8-D918ACF69572}">
      <dgm:prSet/>
      <dgm:spPr/>
      <dgm:t>
        <a:bodyPr/>
        <a:lstStyle/>
        <a:p>
          <a:r>
            <a:rPr lang="en-US" dirty="0"/>
            <a:t>Zero exceedances</a:t>
          </a:r>
        </a:p>
      </dgm:t>
    </dgm:pt>
    <dgm:pt modelId="{8E060EA8-A5A6-4547-8437-6CB38BD76837}" type="parTrans" cxnId="{70B10A29-76BD-4584-B7C8-D1AD9584892C}">
      <dgm:prSet/>
      <dgm:spPr/>
      <dgm:t>
        <a:bodyPr/>
        <a:lstStyle/>
        <a:p>
          <a:endParaRPr lang="en-US"/>
        </a:p>
      </dgm:t>
    </dgm:pt>
    <dgm:pt modelId="{E5FA6EE2-514A-48CB-89EE-F634B28DF03B}" type="sibTrans" cxnId="{70B10A29-76BD-4584-B7C8-D1AD9584892C}">
      <dgm:prSet/>
      <dgm:spPr/>
      <dgm:t>
        <a:bodyPr/>
        <a:lstStyle/>
        <a:p>
          <a:endParaRPr lang="en-US"/>
        </a:p>
      </dgm:t>
    </dgm:pt>
    <dgm:pt modelId="{9894E8F5-6AB5-492F-986D-57ECFC011D38}">
      <dgm:prSet/>
      <dgm:spPr/>
      <dgm:t>
        <a:bodyPr/>
        <a:lstStyle/>
        <a:p>
          <a:r>
            <a:rPr lang="en-US" dirty="0"/>
            <a:t>Exceedance DNQ, extended MP an additional 3 years to 2025</a:t>
          </a:r>
        </a:p>
      </dgm:t>
    </dgm:pt>
    <dgm:pt modelId="{85C1F024-CF6F-42CC-BCE0-44A010643245}" type="parTrans" cxnId="{74FB5A41-34FA-46A7-9962-612295CB641B}">
      <dgm:prSet/>
      <dgm:spPr/>
      <dgm:t>
        <a:bodyPr/>
        <a:lstStyle/>
        <a:p>
          <a:endParaRPr lang="en-US"/>
        </a:p>
      </dgm:t>
    </dgm:pt>
    <dgm:pt modelId="{33542CC2-DB64-4CF2-99D5-77C8A8D7304D}" type="sibTrans" cxnId="{74FB5A41-34FA-46A7-9962-612295CB641B}">
      <dgm:prSet/>
      <dgm:spPr/>
      <dgm:t>
        <a:bodyPr/>
        <a:lstStyle/>
        <a:p>
          <a:endParaRPr lang="en-US"/>
        </a:p>
      </dgm:t>
    </dgm:pt>
    <dgm:pt modelId="{EE901532-BCF2-4E7F-9DB0-A0C5C56F02FE}">
      <dgm:prSet/>
      <dgm:spPr/>
      <dgm:t>
        <a:bodyPr/>
        <a:lstStyle/>
        <a:p>
          <a:r>
            <a:rPr lang="en-US" dirty="0"/>
            <a:t>Zero exceedances</a:t>
          </a:r>
        </a:p>
      </dgm:t>
    </dgm:pt>
    <dgm:pt modelId="{37CD9DFD-40F4-4182-80CB-65322772D163}" type="parTrans" cxnId="{28A0A0B4-F369-415C-B71E-C48869D20EA4}">
      <dgm:prSet/>
      <dgm:spPr/>
      <dgm:t>
        <a:bodyPr/>
        <a:lstStyle/>
        <a:p>
          <a:endParaRPr lang="en-US"/>
        </a:p>
      </dgm:t>
    </dgm:pt>
    <dgm:pt modelId="{38332226-A155-4405-88EA-3B73CFF506BD}" type="sibTrans" cxnId="{28A0A0B4-F369-415C-B71E-C48869D20EA4}">
      <dgm:prSet/>
      <dgm:spPr/>
      <dgm:t>
        <a:bodyPr/>
        <a:lstStyle/>
        <a:p>
          <a:endParaRPr lang="en-US"/>
        </a:p>
      </dgm:t>
    </dgm:pt>
    <dgm:pt modelId="{20D5E6F0-32E9-42C4-814B-8567BDC5D861}">
      <dgm:prSet/>
      <dgm:spPr/>
      <dgm:t>
        <a:bodyPr/>
        <a:lstStyle/>
        <a:p>
          <a:r>
            <a:rPr lang="en-US" dirty="0"/>
            <a:t>Zero Exceedances</a:t>
          </a:r>
        </a:p>
      </dgm:t>
    </dgm:pt>
    <dgm:pt modelId="{77A522D3-C643-4ABC-88FF-E34333EE2BA9}" type="parTrans" cxnId="{D66A8901-AE88-4810-86B8-A28B933AFF6B}">
      <dgm:prSet/>
      <dgm:spPr/>
      <dgm:t>
        <a:bodyPr/>
        <a:lstStyle/>
        <a:p>
          <a:endParaRPr lang="en-US"/>
        </a:p>
      </dgm:t>
    </dgm:pt>
    <dgm:pt modelId="{E9D0A6F5-27BC-46B8-9991-BBF5E5047164}" type="sibTrans" cxnId="{D66A8901-AE88-4810-86B8-A28B933AFF6B}">
      <dgm:prSet/>
      <dgm:spPr/>
      <dgm:t>
        <a:bodyPr/>
        <a:lstStyle/>
        <a:p>
          <a:endParaRPr lang="en-US"/>
        </a:p>
      </dgm:t>
    </dgm:pt>
    <dgm:pt modelId="{8B577FFC-6B8A-44D5-A64C-0A8810338F56}">
      <dgm:prSet/>
      <dgm:spPr/>
      <dgm:t>
        <a:bodyPr/>
        <a:lstStyle/>
        <a:p>
          <a:r>
            <a:rPr lang="en-US" dirty="0"/>
            <a:t>2025</a:t>
          </a:r>
        </a:p>
      </dgm:t>
    </dgm:pt>
    <dgm:pt modelId="{39079C12-024F-484D-A15F-4BE3D89CB573}" type="parTrans" cxnId="{549D3210-088E-4907-8035-AA76BF8A19F9}">
      <dgm:prSet/>
      <dgm:spPr/>
      <dgm:t>
        <a:bodyPr/>
        <a:lstStyle/>
        <a:p>
          <a:endParaRPr lang="en-US"/>
        </a:p>
      </dgm:t>
    </dgm:pt>
    <dgm:pt modelId="{236897FB-42DE-4DCF-929D-48FD21BAA788}" type="sibTrans" cxnId="{549D3210-088E-4907-8035-AA76BF8A19F9}">
      <dgm:prSet/>
      <dgm:spPr/>
      <dgm:t>
        <a:bodyPr/>
        <a:lstStyle/>
        <a:p>
          <a:endParaRPr lang="en-US"/>
        </a:p>
      </dgm:t>
    </dgm:pt>
    <dgm:pt modelId="{2C032811-AD47-4E82-B606-09F54D535754}">
      <dgm:prSet/>
      <dgm:spPr/>
      <dgm:t>
        <a:bodyPr/>
        <a:lstStyle/>
        <a:p>
          <a:r>
            <a:rPr lang="en-US" dirty="0"/>
            <a:t>Exceedance DNQ extends MP an additional 3 years to 2028</a:t>
          </a:r>
        </a:p>
      </dgm:t>
    </dgm:pt>
    <dgm:pt modelId="{B2ACAD45-47E9-4F0E-A9BE-AA83800191EC}" type="parTrans" cxnId="{0CDBEDDF-9566-47BC-B66E-C832A8D82574}">
      <dgm:prSet/>
      <dgm:spPr/>
      <dgm:t>
        <a:bodyPr/>
        <a:lstStyle/>
        <a:p>
          <a:endParaRPr lang="en-US"/>
        </a:p>
      </dgm:t>
    </dgm:pt>
    <dgm:pt modelId="{4A563974-2258-4A2A-AE92-849627439813}" type="sibTrans" cxnId="{0CDBEDDF-9566-47BC-B66E-C832A8D82574}">
      <dgm:prSet/>
      <dgm:spPr/>
      <dgm:t>
        <a:bodyPr/>
        <a:lstStyle/>
        <a:p>
          <a:endParaRPr lang="en-US"/>
        </a:p>
      </dgm:t>
    </dgm:pt>
    <dgm:pt modelId="{9898553F-ED9F-4ED5-A68C-5BCF3206843E}" type="pres">
      <dgm:prSet presAssocID="{FDE0E5D5-0EE8-4254-8E27-DA8756814816}" presName="Name0" presStyleCnt="0">
        <dgm:presLayoutVars>
          <dgm:chMax/>
          <dgm:chPref/>
          <dgm:animLvl val="lvl"/>
        </dgm:presLayoutVars>
      </dgm:prSet>
      <dgm:spPr/>
    </dgm:pt>
    <dgm:pt modelId="{8F385E7C-4CF5-4383-9C31-8A1ADF899481}" type="pres">
      <dgm:prSet presAssocID="{BA8B7847-952B-40AE-B05B-1428403A5D73}" presName="composite1" presStyleCnt="0"/>
      <dgm:spPr/>
    </dgm:pt>
    <dgm:pt modelId="{928D62E6-29C6-4D5E-8236-4218D4663DF0}" type="pres">
      <dgm:prSet presAssocID="{BA8B7847-952B-40AE-B05B-1428403A5D73}" presName="parent1" presStyleLbl="alignNode1" presStyleIdx="0" presStyleCnt="8">
        <dgm:presLayoutVars>
          <dgm:chMax val="1"/>
          <dgm:chPref val="1"/>
          <dgm:bulletEnabled val="1"/>
        </dgm:presLayoutVars>
      </dgm:prSet>
      <dgm:spPr/>
    </dgm:pt>
    <dgm:pt modelId="{FD20AFC5-2A73-42CB-84BE-A8E017ECC87D}" type="pres">
      <dgm:prSet presAssocID="{BA8B7847-952B-40AE-B05B-1428403A5D73}" presName="Childtext1" presStyleLbl="revTx" presStyleIdx="0" presStyleCnt="8">
        <dgm:presLayoutVars>
          <dgm:bulletEnabled val="1"/>
        </dgm:presLayoutVars>
      </dgm:prSet>
      <dgm:spPr/>
    </dgm:pt>
    <dgm:pt modelId="{D6FB894C-E3B6-420F-973E-12289D20CF9D}" type="pres">
      <dgm:prSet presAssocID="{BA8B7847-952B-40AE-B05B-1428403A5D73}" presName="ConnectLine1" presStyleLbl="sibTrans1D1" presStyleIdx="0" presStyleCnt="8"/>
      <dgm:spPr>
        <a:noFill/>
        <a:ln w="9525" cap="flat" cmpd="sng" algn="ctr">
          <a:solidFill>
            <a:schemeClr val="accent2">
              <a:hueOff val="1327892"/>
              <a:satOff val="4567"/>
              <a:lumOff val="-882"/>
              <a:alphaOff val="0"/>
            </a:schemeClr>
          </a:solidFill>
          <a:prstDash val="dash"/>
        </a:ln>
        <a:effectLst/>
      </dgm:spPr>
    </dgm:pt>
    <dgm:pt modelId="{DEEC814E-BA89-4075-8258-A90E8BEEFC05}" type="pres">
      <dgm:prSet presAssocID="{BA8B7847-952B-40AE-B05B-1428403A5D73}" presName="ConnectLineEnd1" presStyleLbl="lnNode1" presStyleIdx="0" presStyleCnt="8"/>
      <dgm:spPr/>
    </dgm:pt>
    <dgm:pt modelId="{1E7B800C-BCA3-410F-899B-5F5FBF287185}" type="pres">
      <dgm:prSet presAssocID="{BA8B7847-952B-40AE-B05B-1428403A5D73}" presName="EmptyPane1" presStyleCnt="0"/>
      <dgm:spPr/>
    </dgm:pt>
    <dgm:pt modelId="{1C600D5F-A444-47D6-9A0B-1F59508AF1C3}" type="pres">
      <dgm:prSet presAssocID="{41B295C3-F967-4B3E-BDC8-FB77D4058C8E}" presName="spaceBetweenRectangles1" presStyleCnt="0"/>
      <dgm:spPr/>
    </dgm:pt>
    <dgm:pt modelId="{64CDA4B0-46CE-4B41-9BC0-03131E7BF3ED}" type="pres">
      <dgm:prSet presAssocID="{6F33629D-6E86-4055-B560-4D1368E879FA}" presName="composite1" presStyleCnt="0"/>
      <dgm:spPr/>
    </dgm:pt>
    <dgm:pt modelId="{EF3B521D-180C-4EE9-9764-8939A4B361F6}" type="pres">
      <dgm:prSet presAssocID="{6F33629D-6E86-4055-B560-4D1368E879FA}" presName="parent1" presStyleLbl="alignNode1" presStyleIdx="1" presStyleCnt="8">
        <dgm:presLayoutVars>
          <dgm:chMax val="1"/>
          <dgm:chPref val="1"/>
          <dgm:bulletEnabled val="1"/>
        </dgm:presLayoutVars>
      </dgm:prSet>
      <dgm:spPr/>
    </dgm:pt>
    <dgm:pt modelId="{207C9C97-E6E8-4219-8659-BA0D9218D130}" type="pres">
      <dgm:prSet presAssocID="{6F33629D-6E86-4055-B560-4D1368E879FA}" presName="Childtext1" presStyleLbl="revTx" presStyleIdx="1" presStyleCnt="8">
        <dgm:presLayoutVars>
          <dgm:bulletEnabled val="1"/>
        </dgm:presLayoutVars>
      </dgm:prSet>
      <dgm:spPr/>
    </dgm:pt>
    <dgm:pt modelId="{7A073645-50D5-40B9-BB40-0415D3CDFC4C}" type="pres">
      <dgm:prSet presAssocID="{6F33629D-6E86-4055-B560-4D1368E879FA}" presName="ConnectLine1" presStyleLbl="sibTrans1D1" presStyleIdx="1" presStyleCnt="8"/>
      <dgm:spPr>
        <a:noFill/>
        <a:ln w="9525" cap="flat" cmpd="sng" algn="ctr">
          <a:solidFill>
            <a:schemeClr val="accent2">
              <a:hueOff val="2655785"/>
              <a:satOff val="9135"/>
              <a:lumOff val="-1765"/>
              <a:alphaOff val="0"/>
            </a:schemeClr>
          </a:solidFill>
          <a:prstDash val="dash"/>
        </a:ln>
        <a:effectLst/>
      </dgm:spPr>
    </dgm:pt>
    <dgm:pt modelId="{21C72DDB-041E-424A-896D-1A3DA22F8372}" type="pres">
      <dgm:prSet presAssocID="{6F33629D-6E86-4055-B560-4D1368E879FA}" presName="ConnectLineEnd1" presStyleLbl="lnNode1" presStyleIdx="1" presStyleCnt="8"/>
      <dgm:spPr/>
    </dgm:pt>
    <dgm:pt modelId="{722C47DF-ABF8-4B74-A2AE-36A2770A5117}" type="pres">
      <dgm:prSet presAssocID="{6F33629D-6E86-4055-B560-4D1368E879FA}" presName="EmptyPane1" presStyleCnt="0"/>
      <dgm:spPr/>
    </dgm:pt>
    <dgm:pt modelId="{AED07D3D-A3E8-4D73-9AE6-20771A2FE2C4}" type="pres">
      <dgm:prSet presAssocID="{AB7EAE83-DD42-470D-AAB0-4D1D50F63409}" presName="spaceBetweenRectangles1" presStyleCnt="0"/>
      <dgm:spPr/>
    </dgm:pt>
    <dgm:pt modelId="{63B72C3B-B4F8-44D3-A59B-ED2289DF52CA}" type="pres">
      <dgm:prSet presAssocID="{AF08313F-286D-4725-91F1-B669A9BEE24E}" presName="composite1" presStyleCnt="0"/>
      <dgm:spPr/>
    </dgm:pt>
    <dgm:pt modelId="{CC4596DC-244A-4FC7-BA8E-D140943DC9B0}" type="pres">
      <dgm:prSet presAssocID="{AF08313F-286D-4725-91F1-B669A9BEE24E}" presName="parent1" presStyleLbl="alignNode1" presStyleIdx="2" presStyleCnt="8">
        <dgm:presLayoutVars>
          <dgm:chMax val="1"/>
          <dgm:chPref val="1"/>
          <dgm:bulletEnabled val="1"/>
        </dgm:presLayoutVars>
      </dgm:prSet>
      <dgm:spPr/>
    </dgm:pt>
    <dgm:pt modelId="{58AF75B0-1FA7-45F5-9CDE-9E94010D7283}" type="pres">
      <dgm:prSet presAssocID="{AF08313F-286D-4725-91F1-B669A9BEE24E}" presName="Childtext1" presStyleLbl="revTx" presStyleIdx="2" presStyleCnt="8">
        <dgm:presLayoutVars>
          <dgm:bulletEnabled val="1"/>
        </dgm:presLayoutVars>
      </dgm:prSet>
      <dgm:spPr/>
    </dgm:pt>
    <dgm:pt modelId="{540A1216-A42D-4FAF-A734-32EB0CB408A4}" type="pres">
      <dgm:prSet presAssocID="{AF08313F-286D-4725-91F1-B669A9BEE24E}" presName="ConnectLine1" presStyleLbl="sibTrans1D1" presStyleIdx="2" presStyleCnt="8"/>
      <dgm:spPr/>
    </dgm:pt>
    <dgm:pt modelId="{0F732002-B455-4B00-977E-257847E3BBE3}" type="pres">
      <dgm:prSet presAssocID="{AF08313F-286D-4725-91F1-B669A9BEE24E}" presName="ConnectLineEnd1" presStyleLbl="lnNode1" presStyleIdx="2" presStyleCnt="8"/>
      <dgm:spPr/>
    </dgm:pt>
    <dgm:pt modelId="{B61EC66F-D105-44E0-9BDE-C0104C620A72}" type="pres">
      <dgm:prSet presAssocID="{AF08313F-286D-4725-91F1-B669A9BEE24E}" presName="EmptyPane1" presStyleCnt="0"/>
      <dgm:spPr/>
    </dgm:pt>
    <dgm:pt modelId="{88472B9B-AED9-469E-ACAC-383D189F66E2}" type="pres">
      <dgm:prSet presAssocID="{994C8B65-8F30-47A9-91D5-CB30676CF444}" presName="spaceBetweenRectangles1" presStyleCnt="0"/>
      <dgm:spPr/>
    </dgm:pt>
    <dgm:pt modelId="{EFA3E48D-B14F-40CC-B939-AB518A810946}" type="pres">
      <dgm:prSet presAssocID="{9FD7B284-B0F6-46DF-90B1-4E126DC22718}" presName="composite1" presStyleCnt="0"/>
      <dgm:spPr/>
    </dgm:pt>
    <dgm:pt modelId="{AF418DB9-5185-402C-85F0-41CAB5CFC69E}" type="pres">
      <dgm:prSet presAssocID="{9FD7B284-B0F6-46DF-90B1-4E126DC22718}" presName="parent1" presStyleLbl="alignNode1" presStyleIdx="3" presStyleCnt="8">
        <dgm:presLayoutVars>
          <dgm:chMax val="1"/>
          <dgm:chPref val="1"/>
          <dgm:bulletEnabled val="1"/>
        </dgm:presLayoutVars>
      </dgm:prSet>
      <dgm:spPr/>
    </dgm:pt>
    <dgm:pt modelId="{BDA69B0F-7BE2-482B-9324-46476FCE9B59}" type="pres">
      <dgm:prSet presAssocID="{9FD7B284-B0F6-46DF-90B1-4E126DC22718}" presName="Childtext1" presStyleLbl="revTx" presStyleIdx="3" presStyleCnt="8">
        <dgm:presLayoutVars>
          <dgm:bulletEnabled val="1"/>
        </dgm:presLayoutVars>
      </dgm:prSet>
      <dgm:spPr/>
    </dgm:pt>
    <dgm:pt modelId="{4B390A30-1173-48DA-83C8-743F04792DA2}" type="pres">
      <dgm:prSet presAssocID="{9FD7B284-B0F6-46DF-90B1-4E126DC22718}" presName="ConnectLine1" presStyleLbl="sibTrans1D1" presStyleIdx="3" presStyleCnt="8"/>
      <dgm:spPr/>
    </dgm:pt>
    <dgm:pt modelId="{F4009F32-605E-4DF5-A31A-0FD428C39BFE}" type="pres">
      <dgm:prSet presAssocID="{9FD7B284-B0F6-46DF-90B1-4E126DC22718}" presName="ConnectLineEnd1" presStyleLbl="lnNode1" presStyleIdx="3" presStyleCnt="8"/>
      <dgm:spPr/>
    </dgm:pt>
    <dgm:pt modelId="{B3B177BB-B4A3-480B-96CB-295E2E51430C}" type="pres">
      <dgm:prSet presAssocID="{9FD7B284-B0F6-46DF-90B1-4E126DC22718}" presName="EmptyPane1" presStyleCnt="0"/>
      <dgm:spPr/>
    </dgm:pt>
    <dgm:pt modelId="{092A98FF-B7A9-4EA5-9783-C9D8DF5F7A70}" type="pres">
      <dgm:prSet presAssocID="{A2F5ECEA-9310-4E30-A11D-74C41A6FC2B1}" presName="spaceBetweenRectangles1" presStyleCnt="0"/>
      <dgm:spPr/>
    </dgm:pt>
    <dgm:pt modelId="{D1E3A205-7B2E-43EB-B6C5-E153235760C5}" type="pres">
      <dgm:prSet presAssocID="{8E6585C9-2BB9-4B40-8B88-8577EE9E9AE0}" presName="composite1" presStyleCnt="0"/>
      <dgm:spPr/>
    </dgm:pt>
    <dgm:pt modelId="{1DA91BD0-6E6F-43D5-9E71-9A18157B7EEA}" type="pres">
      <dgm:prSet presAssocID="{8E6585C9-2BB9-4B40-8B88-8577EE9E9AE0}" presName="parent1" presStyleLbl="alignNode1" presStyleIdx="4" presStyleCnt="8">
        <dgm:presLayoutVars>
          <dgm:chMax val="1"/>
          <dgm:chPref val="1"/>
          <dgm:bulletEnabled val="1"/>
        </dgm:presLayoutVars>
      </dgm:prSet>
      <dgm:spPr/>
    </dgm:pt>
    <dgm:pt modelId="{C5C5A3CB-2790-4993-A1E6-6C70A3A30E2B}" type="pres">
      <dgm:prSet presAssocID="{8E6585C9-2BB9-4B40-8B88-8577EE9E9AE0}" presName="Childtext1" presStyleLbl="revTx" presStyleIdx="4" presStyleCnt="8">
        <dgm:presLayoutVars>
          <dgm:bulletEnabled val="1"/>
        </dgm:presLayoutVars>
      </dgm:prSet>
      <dgm:spPr/>
    </dgm:pt>
    <dgm:pt modelId="{8337BF6F-462C-499A-9247-C2623F12C350}" type="pres">
      <dgm:prSet presAssocID="{8E6585C9-2BB9-4B40-8B88-8577EE9E9AE0}" presName="ConnectLine1" presStyleLbl="sibTrans1D1" presStyleIdx="4" presStyleCnt="8"/>
      <dgm:spPr/>
    </dgm:pt>
    <dgm:pt modelId="{5E7F5602-B701-45DA-A431-F0AFA5508603}" type="pres">
      <dgm:prSet presAssocID="{8E6585C9-2BB9-4B40-8B88-8577EE9E9AE0}" presName="ConnectLineEnd1" presStyleLbl="lnNode1" presStyleIdx="4" presStyleCnt="8"/>
      <dgm:spPr/>
    </dgm:pt>
    <dgm:pt modelId="{D1C649E2-FE76-442E-885D-1AE2DAAEC282}" type="pres">
      <dgm:prSet presAssocID="{8E6585C9-2BB9-4B40-8B88-8577EE9E9AE0}" presName="EmptyPane1" presStyleCnt="0"/>
      <dgm:spPr/>
    </dgm:pt>
    <dgm:pt modelId="{E197C027-97DF-4BF9-A7EA-096359EB471F}" type="pres">
      <dgm:prSet presAssocID="{EE9957F1-B0ED-40E0-9603-E36CC01808D2}" presName="spaceBetweenRectangles1" presStyleCnt="0"/>
      <dgm:spPr/>
    </dgm:pt>
    <dgm:pt modelId="{CD927E86-2575-4E51-87DF-8D787839660C}" type="pres">
      <dgm:prSet presAssocID="{C71FFE6A-B209-4400-BD54-62E1B3C762E9}" presName="composite1" presStyleCnt="0"/>
      <dgm:spPr/>
    </dgm:pt>
    <dgm:pt modelId="{A98A684B-BA9B-4463-A55C-1D3101DAB03A}" type="pres">
      <dgm:prSet presAssocID="{C71FFE6A-B209-4400-BD54-62E1B3C762E9}" presName="parent1" presStyleLbl="alignNode1" presStyleIdx="5" presStyleCnt="8">
        <dgm:presLayoutVars>
          <dgm:chMax val="1"/>
          <dgm:chPref val="1"/>
          <dgm:bulletEnabled val="1"/>
        </dgm:presLayoutVars>
      </dgm:prSet>
      <dgm:spPr/>
    </dgm:pt>
    <dgm:pt modelId="{342F9371-7F00-426D-8C44-591367910A0D}" type="pres">
      <dgm:prSet presAssocID="{C71FFE6A-B209-4400-BD54-62E1B3C762E9}" presName="Childtext1" presStyleLbl="revTx" presStyleIdx="5" presStyleCnt="8">
        <dgm:presLayoutVars>
          <dgm:bulletEnabled val="1"/>
        </dgm:presLayoutVars>
      </dgm:prSet>
      <dgm:spPr/>
    </dgm:pt>
    <dgm:pt modelId="{37C30268-7BF1-4FC9-B9C9-3D3CA2464B3B}" type="pres">
      <dgm:prSet presAssocID="{C71FFE6A-B209-4400-BD54-62E1B3C762E9}" presName="ConnectLine1" presStyleLbl="sibTrans1D1" presStyleIdx="5" presStyleCnt="8"/>
      <dgm:spPr/>
    </dgm:pt>
    <dgm:pt modelId="{DBAE8450-26C0-41C2-843E-14B1A04A6D2F}" type="pres">
      <dgm:prSet presAssocID="{C71FFE6A-B209-4400-BD54-62E1B3C762E9}" presName="ConnectLineEnd1" presStyleLbl="lnNode1" presStyleIdx="5" presStyleCnt="8"/>
      <dgm:spPr/>
    </dgm:pt>
    <dgm:pt modelId="{1D11CF46-BB9E-4222-A5B1-9C4E3BBAA518}" type="pres">
      <dgm:prSet presAssocID="{C71FFE6A-B209-4400-BD54-62E1B3C762E9}" presName="EmptyPane1" presStyleCnt="0"/>
      <dgm:spPr/>
    </dgm:pt>
    <dgm:pt modelId="{B31CC0AB-1405-4DD0-A802-217BCE833BA9}" type="pres">
      <dgm:prSet presAssocID="{07BDBEFC-C076-41BE-BFC2-704805180D6C}" presName="spaceBetweenRectangles1" presStyleCnt="0"/>
      <dgm:spPr/>
    </dgm:pt>
    <dgm:pt modelId="{2F8C2405-327A-4241-8572-578DECE5EA07}" type="pres">
      <dgm:prSet presAssocID="{FD23F7F1-642E-4535-9BEE-4D805A198A3D}" presName="composite1" presStyleCnt="0"/>
      <dgm:spPr/>
    </dgm:pt>
    <dgm:pt modelId="{73709758-867D-4B6E-B5A2-8EBFFDF0F29E}" type="pres">
      <dgm:prSet presAssocID="{FD23F7F1-642E-4535-9BEE-4D805A198A3D}" presName="parent1" presStyleLbl="alignNode1" presStyleIdx="6" presStyleCnt="8">
        <dgm:presLayoutVars>
          <dgm:chMax val="1"/>
          <dgm:chPref val="1"/>
          <dgm:bulletEnabled val="1"/>
        </dgm:presLayoutVars>
      </dgm:prSet>
      <dgm:spPr/>
    </dgm:pt>
    <dgm:pt modelId="{68AA971B-A6A2-4C6F-B156-47C8FF48DF36}" type="pres">
      <dgm:prSet presAssocID="{FD23F7F1-642E-4535-9BEE-4D805A198A3D}" presName="Childtext1" presStyleLbl="revTx" presStyleIdx="6" presStyleCnt="8">
        <dgm:presLayoutVars>
          <dgm:bulletEnabled val="1"/>
        </dgm:presLayoutVars>
      </dgm:prSet>
      <dgm:spPr/>
    </dgm:pt>
    <dgm:pt modelId="{CA0507D5-D89D-4739-8B40-AACEC0B27880}" type="pres">
      <dgm:prSet presAssocID="{FD23F7F1-642E-4535-9BEE-4D805A198A3D}" presName="ConnectLine1" presStyleLbl="sibTrans1D1" presStyleIdx="6" presStyleCnt="8"/>
      <dgm:spPr/>
    </dgm:pt>
    <dgm:pt modelId="{E95FF415-337F-4CB6-90CC-34C9D9C6E46A}" type="pres">
      <dgm:prSet presAssocID="{FD23F7F1-642E-4535-9BEE-4D805A198A3D}" presName="ConnectLineEnd1" presStyleLbl="lnNode1" presStyleIdx="6" presStyleCnt="8"/>
      <dgm:spPr/>
    </dgm:pt>
    <dgm:pt modelId="{8767B60F-88A2-46A1-9A64-815D25D2B5AE}" type="pres">
      <dgm:prSet presAssocID="{FD23F7F1-642E-4535-9BEE-4D805A198A3D}" presName="EmptyPane1" presStyleCnt="0"/>
      <dgm:spPr/>
    </dgm:pt>
    <dgm:pt modelId="{67947A5D-DD49-4956-A211-BE8ACD1458BD}" type="pres">
      <dgm:prSet presAssocID="{AFD5AFF7-2852-4E64-B5CA-2C20D349A1A0}" presName="spaceBetweenRectangles1" presStyleCnt="0"/>
      <dgm:spPr/>
    </dgm:pt>
    <dgm:pt modelId="{25CDDD3C-EB50-4993-A27E-CF4BDAAC6B8C}" type="pres">
      <dgm:prSet presAssocID="{8B577FFC-6B8A-44D5-A64C-0A8810338F56}" presName="composite1" presStyleCnt="0"/>
      <dgm:spPr/>
    </dgm:pt>
    <dgm:pt modelId="{52A29EAC-010F-4BD9-A0F8-54328ED12B1B}" type="pres">
      <dgm:prSet presAssocID="{8B577FFC-6B8A-44D5-A64C-0A8810338F56}" presName="parent1" presStyleLbl="alignNode1" presStyleIdx="7" presStyleCnt="8">
        <dgm:presLayoutVars>
          <dgm:chMax val="1"/>
          <dgm:chPref val="1"/>
          <dgm:bulletEnabled val="1"/>
        </dgm:presLayoutVars>
      </dgm:prSet>
      <dgm:spPr/>
    </dgm:pt>
    <dgm:pt modelId="{F3B3C055-A8AD-4334-B0F3-BBEC8E028C59}" type="pres">
      <dgm:prSet presAssocID="{8B577FFC-6B8A-44D5-A64C-0A8810338F56}" presName="Childtext1" presStyleLbl="revTx" presStyleIdx="7" presStyleCnt="8" custScaleX="88140">
        <dgm:presLayoutVars>
          <dgm:bulletEnabled val="1"/>
        </dgm:presLayoutVars>
      </dgm:prSet>
      <dgm:spPr/>
    </dgm:pt>
    <dgm:pt modelId="{9A01BDB9-6655-477E-9541-4F60766FF9CC}" type="pres">
      <dgm:prSet presAssocID="{8B577FFC-6B8A-44D5-A64C-0A8810338F56}" presName="ConnectLine1" presStyleLbl="sibTrans1D1" presStyleIdx="7" presStyleCnt="8"/>
      <dgm:spPr/>
    </dgm:pt>
    <dgm:pt modelId="{39B13CCD-252B-4A86-A17F-458EB76D051A}" type="pres">
      <dgm:prSet presAssocID="{8B577FFC-6B8A-44D5-A64C-0A8810338F56}" presName="ConnectLineEnd1" presStyleLbl="lnNode1" presStyleIdx="7" presStyleCnt="8"/>
      <dgm:spPr/>
    </dgm:pt>
    <dgm:pt modelId="{9F199FC6-0949-4A41-B594-0B0779C463A7}" type="pres">
      <dgm:prSet presAssocID="{8B577FFC-6B8A-44D5-A64C-0A8810338F56}" presName="EmptyPane1" presStyleCnt="0"/>
      <dgm:spPr/>
    </dgm:pt>
  </dgm:ptLst>
  <dgm:cxnLst>
    <dgm:cxn modelId="{D66A8901-AE88-4810-86B8-A28B933AFF6B}" srcId="{FD23F7F1-642E-4535-9BEE-4D805A198A3D}" destId="{20D5E6F0-32E9-42C4-814B-8567BDC5D861}" srcOrd="0" destOrd="0" parTransId="{77A522D3-C643-4ABC-88FF-E34333EE2BA9}" sibTransId="{E9D0A6F5-27BC-46B8-9991-BBF5E5047164}"/>
    <dgm:cxn modelId="{549D3210-088E-4907-8035-AA76BF8A19F9}" srcId="{FDE0E5D5-0EE8-4254-8E27-DA8756814816}" destId="{8B577FFC-6B8A-44D5-A64C-0A8810338F56}" srcOrd="7" destOrd="0" parTransId="{39079C12-024F-484D-A15F-4BE3D89CB573}" sibTransId="{236897FB-42DE-4DCF-929D-48FD21BAA788}"/>
    <dgm:cxn modelId="{99BB4718-BB0D-472E-A7A8-55FCE9C097E2}" srcId="{BA8B7847-952B-40AE-B05B-1428403A5D73}" destId="{A128E7FE-F456-4E59-80EF-3A1CCFCEC862}" srcOrd="0" destOrd="0" parTransId="{8FBD57D9-0E5F-4452-A138-B40FAE167158}" sibTransId="{55A375E4-45C1-449B-9673-F8217B96448B}"/>
    <dgm:cxn modelId="{FD4CD318-E4F4-431C-A52D-AD7E16B22E9B}" type="presOf" srcId="{9894E8F5-6AB5-492F-986D-57ECFC011D38}" destId="{C5C5A3CB-2790-4993-A1E6-6C70A3A30E2B}" srcOrd="0" destOrd="0" presId="urn:microsoft.com/office/officeart/2016/7/layout/RoundedRectangleTimeline"/>
    <dgm:cxn modelId="{0622B827-76A6-4201-985F-E960791D68AD}" type="presOf" srcId="{20D5E6F0-32E9-42C4-814B-8567BDC5D861}" destId="{68AA971B-A6A2-4C6F-B156-47C8FF48DF36}" srcOrd="0" destOrd="0" presId="urn:microsoft.com/office/officeart/2016/7/layout/RoundedRectangleTimeline"/>
    <dgm:cxn modelId="{70B10A29-76BD-4584-B7C8-D1AD9584892C}" srcId="{9FD7B284-B0F6-46DF-90B1-4E126DC22718}" destId="{50C9AACE-56D4-48C9-B5F8-D918ACF69572}" srcOrd="0" destOrd="0" parTransId="{8E060EA8-A5A6-4547-8437-6CB38BD76837}" sibTransId="{E5FA6EE2-514A-48CB-89EE-F634B28DF03B}"/>
    <dgm:cxn modelId="{74FB5A41-34FA-46A7-9962-612295CB641B}" srcId="{8E6585C9-2BB9-4B40-8B88-8577EE9E9AE0}" destId="{9894E8F5-6AB5-492F-986D-57ECFC011D38}" srcOrd="0" destOrd="0" parTransId="{85C1F024-CF6F-42CC-BCE0-44A010643245}" sibTransId="{33542CC2-DB64-4CF2-99D5-77C8A8D7304D}"/>
    <dgm:cxn modelId="{BD4ACD61-2B62-4CAF-9F62-BE83AE8256BD}" type="presOf" srcId="{A85045AE-B4F8-49A3-9F5E-051BEACC4F02}" destId="{58AF75B0-1FA7-45F5-9CDE-9E94010D7283}" srcOrd="0" destOrd="0" presId="urn:microsoft.com/office/officeart/2016/7/layout/RoundedRectangleTimeline"/>
    <dgm:cxn modelId="{35767B43-1B1E-40B3-B4B1-C6CD3954748D}" srcId="{FDE0E5D5-0EE8-4254-8E27-DA8756814816}" destId="{BA8B7847-952B-40AE-B05B-1428403A5D73}" srcOrd="0" destOrd="0" parTransId="{A2A411F3-01C6-4917-A3B5-251D17C7DAE3}" sibTransId="{41B295C3-F967-4B3E-BDC8-FB77D4058C8E}"/>
    <dgm:cxn modelId="{42B8A665-C624-49F0-A0A5-D9D6C8B47E30}" type="presOf" srcId="{FDE0E5D5-0EE8-4254-8E27-DA8756814816}" destId="{9898553F-ED9F-4ED5-A68C-5BCF3206843E}" srcOrd="0" destOrd="0" presId="urn:microsoft.com/office/officeart/2016/7/layout/RoundedRectangleTimeline"/>
    <dgm:cxn modelId="{D7FD234B-3B3A-432E-A1DD-09207D493BA9}" type="presOf" srcId="{2C032811-AD47-4E82-B606-09F54D535754}" destId="{F3B3C055-A8AD-4334-B0F3-BBEC8E028C59}" srcOrd="0" destOrd="0" presId="urn:microsoft.com/office/officeart/2016/7/layout/RoundedRectangleTimeline"/>
    <dgm:cxn modelId="{75F2276D-5445-45F8-A943-A4C39C1F5A27}" type="presOf" srcId="{9FD7B284-B0F6-46DF-90B1-4E126DC22718}" destId="{AF418DB9-5185-402C-85F0-41CAB5CFC69E}" srcOrd="0" destOrd="0" presId="urn:microsoft.com/office/officeart/2016/7/layout/RoundedRectangleTimeline"/>
    <dgm:cxn modelId="{4D6FD672-925A-4A64-9F96-E225F3EEB1A3}" srcId="{FDE0E5D5-0EE8-4254-8E27-DA8756814816}" destId="{6F33629D-6E86-4055-B560-4D1368E879FA}" srcOrd="1" destOrd="0" parTransId="{08F3C943-B4F5-4E33-AD4B-FB5A154F3C4D}" sibTransId="{AB7EAE83-DD42-470D-AAB0-4D1D50F63409}"/>
    <dgm:cxn modelId="{504A1C57-962A-4C45-B4F0-446FC12986F0}" type="presOf" srcId="{AFC1A476-769A-4FDF-BFF2-B3AECD23FA59}" destId="{207C9C97-E6E8-4219-8659-BA0D9218D130}" srcOrd="0" destOrd="0" presId="urn:microsoft.com/office/officeart/2016/7/layout/RoundedRectangleTimeline"/>
    <dgm:cxn modelId="{EAA37C7A-3027-4642-A833-C52AB9ABAA65}" srcId="{FDE0E5D5-0EE8-4254-8E27-DA8756814816}" destId="{9FD7B284-B0F6-46DF-90B1-4E126DC22718}" srcOrd="3" destOrd="0" parTransId="{C694F670-9A03-4182-92D8-5A769B8F10A0}" sibTransId="{A2F5ECEA-9310-4E30-A11D-74C41A6FC2B1}"/>
    <dgm:cxn modelId="{56E4FC7A-8D22-472A-BAB9-2EDBEEA42F23}" type="presOf" srcId="{8B577FFC-6B8A-44D5-A64C-0A8810338F56}" destId="{52A29EAC-010F-4BD9-A0F8-54328ED12B1B}" srcOrd="0" destOrd="0" presId="urn:microsoft.com/office/officeart/2016/7/layout/RoundedRectangleTimeline"/>
    <dgm:cxn modelId="{BA616286-C3F4-4AB6-BD93-2899A8CF270A}" srcId="{FDE0E5D5-0EE8-4254-8E27-DA8756814816}" destId="{C71FFE6A-B209-4400-BD54-62E1B3C762E9}" srcOrd="5" destOrd="0" parTransId="{8F80665C-7437-4002-AD1E-B89DB8C0800B}" sibTransId="{07BDBEFC-C076-41BE-BFC2-704805180D6C}"/>
    <dgm:cxn modelId="{3E7A0C8A-770B-47E0-9C01-D2AA2D6BE74C}" srcId="{FDE0E5D5-0EE8-4254-8E27-DA8756814816}" destId="{AF08313F-286D-4725-91F1-B669A9BEE24E}" srcOrd="2" destOrd="0" parTransId="{F1A1503E-6081-4F07-BB89-07311F1AC15A}" sibTransId="{994C8B65-8F30-47A9-91D5-CB30676CF444}"/>
    <dgm:cxn modelId="{C6F1D58E-89AB-4AE5-ADAF-4858F626648B}" srcId="{FDE0E5D5-0EE8-4254-8E27-DA8756814816}" destId="{8E6585C9-2BB9-4B40-8B88-8577EE9E9AE0}" srcOrd="4" destOrd="0" parTransId="{AB127F06-CBFF-40BE-B634-9C829AB7361B}" sibTransId="{EE9957F1-B0ED-40E0-9603-E36CC01808D2}"/>
    <dgm:cxn modelId="{B5F29796-39FC-409E-A2C4-E420C8C1EF68}" type="presOf" srcId="{BA8B7847-952B-40AE-B05B-1428403A5D73}" destId="{928D62E6-29C6-4D5E-8236-4218D4663DF0}" srcOrd="0" destOrd="0" presId="urn:microsoft.com/office/officeart/2016/7/layout/RoundedRectangleTimeline"/>
    <dgm:cxn modelId="{FF2C049B-DEA9-4F15-94E2-AD1A53394EB4}" srcId="{6F33629D-6E86-4055-B560-4D1368E879FA}" destId="{AFC1A476-769A-4FDF-BFF2-B3AECD23FA59}" srcOrd="0" destOrd="0" parTransId="{B1BE9323-7D43-479A-8059-F7436AB5B825}" sibTransId="{CAFB53F6-AEA9-4CED-ACAD-C3D9D4B3BAFF}"/>
    <dgm:cxn modelId="{1819DFA9-CC1E-47C8-B491-57E7908A80BC}" srcId="{FDE0E5D5-0EE8-4254-8E27-DA8756814816}" destId="{FD23F7F1-642E-4535-9BEE-4D805A198A3D}" srcOrd="6" destOrd="0" parTransId="{4FD81930-ADB1-4F04-A879-A874B5082A3F}" sibTransId="{AFD5AFF7-2852-4E64-B5CA-2C20D349A1A0}"/>
    <dgm:cxn modelId="{C2C65DB2-A3A8-4BA8-AF7E-B173627D5503}" type="presOf" srcId="{AF08313F-286D-4725-91F1-B669A9BEE24E}" destId="{CC4596DC-244A-4FC7-BA8E-D140943DC9B0}" srcOrd="0" destOrd="0" presId="urn:microsoft.com/office/officeart/2016/7/layout/RoundedRectangleTimeline"/>
    <dgm:cxn modelId="{28A0A0B4-F369-415C-B71E-C48869D20EA4}" srcId="{C71FFE6A-B209-4400-BD54-62E1B3C762E9}" destId="{EE901532-BCF2-4E7F-9DB0-A0C5C56F02FE}" srcOrd="0" destOrd="0" parTransId="{37CD9DFD-40F4-4182-80CB-65322772D163}" sibTransId="{38332226-A155-4405-88EA-3B73CFF506BD}"/>
    <dgm:cxn modelId="{6C7A9AB5-EC50-4EEA-BA2F-EDE96C5EEDD3}" type="presOf" srcId="{8E6585C9-2BB9-4B40-8B88-8577EE9E9AE0}" destId="{1DA91BD0-6E6F-43D5-9E71-9A18157B7EEA}" srcOrd="0" destOrd="0" presId="urn:microsoft.com/office/officeart/2016/7/layout/RoundedRectangleTimeline"/>
    <dgm:cxn modelId="{D101B0BA-00FB-401C-AC7E-BBC331DFB532}" type="presOf" srcId="{6F33629D-6E86-4055-B560-4D1368E879FA}" destId="{EF3B521D-180C-4EE9-9764-8939A4B361F6}" srcOrd="0" destOrd="0" presId="urn:microsoft.com/office/officeart/2016/7/layout/RoundedRectangleTimeline"/>
    <dgm:cxn modelId="{B069FFBF-2F24-44A1-8B23-C9C4B56CECBA}" type="presOf" srcId="{A128E7FE-F456-4E59-80EF-3A1CCFCEC862}" destId="{FD20AFC5-2A73-42CB-84BE-A8E017ECC87D}" srcOrd="0" destOrd="0" presId="urn:microsoft.com/office/officeart/2016/7/layout/RoundedRectangleTimeline"/>
    <dgm:cxn modelId="{25B7C8C5-5E9A-4AE8-9D9D-1AA515C7AEFC}" type="presOf" srcId="{FD23F7F1-642E-4535-9BEE-4D805A198A3D}" destId="{73709758-867D-4B6E-B5A2-8EBFFDF0F29E}" srcOrd="0" destOrd="0" presId="urn:microsoft.com/office/officeart/2016/7/layout/RoundedRectangleTimeline"/>
    <dgm:cxn modelId="{17ABC5C9-EC3A-455C-BE40-87CCD3FA4EFE}" type="presOf" srcId="{50C9AACE-56D4-48C9-B5F8-D918ACF69572}" destId="{BDA69B0F-7BE2-482B-9324-46476FCE9B59}" srcOrd="0" destOrd="0" presId="urn:microsoft.com/office/officeart/2016/7/layout/RoundedRectangleTimeline"/>
    <dgm:cxn modelId="{145B07CC-2E01-4B37-AB69-410E14531504}" type="presOf" srcId="{C71FFE6A-B209-4400-BD54-62E1B3C762E9}" destId="{A98A684B-BA9B-4463-A55C-1D3101DAB03A}" srcOrd="0" destOrd="0" presId="urn:microsoft.com/office/officeart/2016/7/layout/RoundedRectangleTimeline"/>
    <dgm:cxn modelId="{9C74ECD9-5E19-4BE7-A787-03473CEBBBAF}" srcId="{AF08313F-286D-4725-91F1-B669A9BEE24E}" destId="{A85045AE-B4F8-49A3-9F5E-051BEACC4F02}" srcOrd="0" destOrd="0" parTransId="{D27A2BC0-3C81-41E3-817C-F19060F4A119}" sibTransId="{5150B58A-0150-4518-A52C-239231817A2D}"/>
    <dgm:cxn modelId="{0CDBEDDF-9566-47BC-B66E-C832A8D82574}" srcId="{8B577FFC-6B8A-44D5-A64C-0A8810338F56}" destId="{2C032811-AD47-4E82-B606-09F54D535754}" srcOrd="0" destOrd="0" parTransId="{B2ACAD45-47E9-4F0E-A9BE-AA83800191EC}" sibTransId="{4A563974-2258-4A2A-AE92-849627439813}"/>
    <dgm:cxn modelId="{6F2BBEF0-FA63-458E-B909-1D9EDFA1EC8F}" type="presOf" srcId="{EE901532-BCF2-4E7F-9DB0-A0C5C56F02FE}" destId="{342F9371-7F00-426D-8C44-591367910A0D}" srcOrd="0" destOrd="0" presId="urn:microsoft.com/office/officeart/2016/7/layout/RoundedRectangleTimeline"/>
    <dgm:cxn modelId="{494326E2-DFCB-4805-A8D2-D75A9E05BCED}" type="presParOf" srcId="{9898553F-ED9F-4ED5-A68C-5BCF3206843E}" destId="{8F385E7C-4CF5-4383-9C31-8A1ADF899481}" srcOrd="0" destOrd="0" presId="urn:microsoft.com/office/officeart/2016/7/layout/RoundedRectangleTimeline"/>
    <dgm:cxn modelId="{6B441584-4E24-40F7-AD3B-298D3E07341D}" type="presParOf" srcId="{8F385E7C-4CF5-4383-9C31-8A1ADF899481}" destId="{928D62E6-29C6-4D5E-8236-4218D4663DF0}" srcOrd="0" destOrd="0" presId="urn:microsoft.com/office/officeart/2016/7/layout/RoundedRectangleTimeline"/>
    <dgm:cxn modelId="{D7AB99E9-40E9-4846-99E5-40E43E68C216}" type="presParOf" srcId="{8F385E7C-4CF5-4383-9C31-8A1ADF899481}" destId="{FD20AFC5-2A73-42CB-84BE-A8E017ECC87D}" srcOrd="1" destOrd="0" presId="urn:microsoft.com/office/officeart/2016/7/layout/RoundedRectangleTimeline"/>
    <dgm:cxn modelId="{4C1F02BB-7FB3-46FD-8924-68BD4756ADF5}" type="presParOf" srcId="{8F385E7C-4CF5-4383-9C31-8A1ADF899481}" destId="{D6FB894C-E3B6-420F-973E-12289D20CF9D}" srcOrd="2" destOrd="0" presId="urn:microsoft.com/office/officeart/2016/7/layout/RoundedRectangleTimeline"/>
    <dgm:cxn modelId="{A153101C-7B02-4280-8260-4A0C9E027F09}" type="presParOf" srcId="{8F385E7C-4CF5-4383-9C31-8A1ADF899481}" destId="{DEEC814E-BA89-4075-8258-A90E8BEEFC05}" srcOrd="3" destOrd="0" presId="urn:microsoft.com/office/officeart/2016/7/layout/RoundedRectangleTimeline"/>
    <dgm:cxn modelId="{35095E83-D8A6-4327-BCB8-CDC253696016}" type="presParOf" srcId="{8F385E7C-4CF5-4383-9C31-8A1ADF899481}" destId="{1E7B800C-BCA3-410F-899B-5F5FBF287185}" srcOrd="4" destOrd="0" presId="urn:microsoft.com/office/officeart/2016/7/layout/RoundedRectangleTimeline"/>
    <dgm:cxn modelId="{4D17487A-D5DF-452E-AE38-D96A24C381B2}" type="presParOf" srcId="{9898553F-ED9F-4ED5-A68C-5BCF3206843E}" destId="{1C600D5F-A444-47D6-9A0B-1F59508AF1C3}" srcOrd="1" destOrd="0" presId="urn:microsoft.com/office/officeart/2016/7/layout/RoundedRectangleTimeline"/>
    <dgm:cxn modelId="{0BDB84F7-2EC2-4E7D-BE87-C55EAB7E711E}" type="presParOf" srcId="{9898553F-ED9F-4ED5-A68C-5BCF3206843E}" destId="{64CDA4B0-46CE-4B41-9BC0-03131E7BF3ED}" srcOrd="2" destOrd="0" presId="urn:microsoft.com/office/officeart/2016/7/layout/RoundedRectangleTimeline"/>
    <dgm:cxn modelId="{C4A55923-D61C-4152-8889-D997EE85E5A3}" type="presParOf" srcId="{64CDA4B0-46CE-4B41-9BC0-03131E7BF3ED}" destId="{EF3B521D-180C-4EE9-9764-8939A4B361F6}" srcOrd="0" destOrd="0" presId="urn:microsoft.com/office/officeart/2016/7/layout/RoundedRectangleTimeline"/>
    <dgm:cxn modelId="{C7097E64-D307-433A-A220-0BAE6558A87E}" type="presParOf" srcId="{64CDA4B0-46CE-4B41-9BC0-03131E7BF3ED}" destId="{207C9C97-E6E8-4219-8659-BA0D9218D130}" srcOrd="1" destOrd="0" presId="urn:microsoft.com/office/officeart/2016/7/layout/RoundedRectangleTimeline"/>
    <dgm:cxn modelId="{9B79B1C2-3FC0-4426-B2B7-5CACBBE45F40}" type="presParOf" srcId="{64CDA4B0-46CE-4B41-9BC0-03131E7BF3ED}" destId="{7A073645-50D5-40B9-BB40-0415D3CDFC4C}" srcOrd="2" destOrd="0" presId="urn:microsoft.com/office/officeart/2016/7/layout/RoundedRectangleTimeline"/>
    <dgm:cxn modelId="{1F5A254B-D750-47A8-9054-103A768CA37B}" type="presParOf" srcId="{64CDA4B0-46CE-4B41-9BC0-03131E7BF3ED}" destId="{21C72DDB-041E-424A-896D-1A3DA22F8372}" srcOrd="3" destOrd="0" presId="urn:microsoft.com/office/officeart/2016/7/layout/RoundedRectangleTimeline"/>
    <dgm:cxn modelId="{6C8D8A91-DDE2-40A0-972D-D98322C20E45}" type="presParOf" srcId="{64CDA4B0-46CE-4B41-9BC0-03131E7BF3ED}" destId="{722C47DF-ABF8-4B74-A2AE-36A2770A5117}" srcOrd="4" destOrd="0" presId="urn:microsoft.com/office/officeart/2016/7/layout/RoundedRectangleTimeline"/>
    <dgm:cxn modelId="{D4251C9C-C924-4563-BF20-2617C841F4D5}" type="presParOf" srcId="{9898553F-ED9F-4ED5-A68C-5BCF3206843E}" destId="{AED07D3D-A3E8-4D73-9AE6-20771A2FE2C4}" srcOrd="3" destOrd="0" presId="urn:microsoft.com/office/officeart/2016/7/layout/RoundedRectangleTimeline"/>
    <dgm:cxn modelId="{4C97CAEB-A806-4E4B-AD02-43CD048C5ED6}" type="presParOf" srcId="{9898553F-ED9F-4ED5-A68C-5BCF3206843E}" destId="{63B72C3B-B4F8-44D3-A59B-ED2289DF52CA}" srcOrd="4" destOrd="0" presId="urn:microsoft.com/office/officeart/2016/7/layout/RoundedRectangleTimeline"/>
    <dgm:cxn modelId="{A3C286E5-571D-47CF-A345-2C2D4D975716}" type="presParOf" srcId="{63B72C3B-B4F8-44D3-A59B-ED2289DF52CA}" destId="{CC4596DC-244A-4FC7-BA8E-D140943DC9B0}" srcOrd="0" destOrd="0" presId="urn:microsoft.com/office/officeart/2016/7/layout/RoundedRectangleTimeline"/>
    <dgm:cxn modelId="{726A32C6-CAA1-4124-8567-F274C8D6F211}" type="presParOf" srcId="{63B72C3B-B4F8-44D3-A59B-ED2289DF52CA}" destId="{58AF75B0-1FA7-45F5-9CDE-9E94010D7283}" srcOrd="1" destOrd="0" presId="urn:microsoft.com/office/officeart/2016/7/layout/RoundedRectangleTimeline"/>
    <dgm:cxn modelId="{9B1826BB-A57F-40EF-B69C-018B4CB65B38}" type="presParOf" srcId="{63B72C3B-B4F8-44D3-A59B-ED2289DF52CA}" destId="{540A1216-A42D-4FAF-A734-32EB0CB408A4}" srcOrd="2" destOrd="0" presId="urn:microsoft.com/office/officeart/2016/7/layout/RoundedRectangleTimeline"/>
    <dgm:cxn modelId="{9904BAC1-98E5-48EC-98C9-1082AC38756F}" type="presParOf" srcId="{63B72C3B-B4F8-44D3-A59B-ED2289DF52CA}" destId="{0F732002-B455-4B00-977E-257847E3BBE3}" srcOrd="3" destOrd="0" presId="urn:microsoft.com/office/officeart/2016/7/layout/RoundedRectangleTimeline"/>
    <dgm:cxn modelId="{9DFDAD37-B14C-4A9E-A846-A6E43B3C00B3}" type="presParOf" srcId="{63B72C3B-B4F8-44D3-A59B-ED2289DF52CA}" destId="{B61EC66F-D105-44E0-9BDE-C0104C620A72}" srcOrd="4" destOrd="0" presId="urn:microsoft.com/office/officeart/2016/7/layout/RoundedRectangleTimeline"/>
    <dgm:cxn modelId="{8A3EDF77-0265-4922-B306-BD2B60376955}" type="presParOf" srcId="{9898553F-ED9F-4ED5-A68C-5BCF3206843E}" destId="{88472B9B-AED9-469E-ACAC-383D189F66E2}" srcOrd="5" destOrd="0" presId="urn:microsoft.com/office/officeart/2016/7/layout/RoundedRectangleTimeline"/>
    <dgm:cxn modelId="{73547847-D738-4ED0-A283-C1407989403D}" type="presParOf" srcId="{9898553F-ED9F-4ED5-A68C-5BCF3206843E}" destId="{EFA3E48D-B14F-40CC-B939-AB518A810946}" srcOrd="6" destOrd="0" presId="urn:microsoft.com/office/officeart/2016/7/layout/RoundedRectangleTimeline"/>
    <dgm:cxn modelId="{997AC421-8F18-4FA8-9B40-ECEF100F44E3}" type="presParOf" srcId="{EFA3E48D-B14F-40CC-B939-AB518A810946}" destId="{AF418DB9-5185-402C-85F0-41CAB5CFC69E}" srcOrd="0" destOrd="0" presId="urn:microsoft.com/office/officeart/2016/7/layout/RoundedRectangleTimeline"/>
    <dgm:cxn modelId="{DCCA6A96-56A3-4099-83ED-74AD267695DE}" type="presParOf" srcId="{EFA3E48D-B14F-40CC-B939-AB518A810946}" destId="{BDA69B0F-7BE2-482B-9324-46476FCE9B59}" srcOrd="1" destOrd="0" presId="urn:microsoft.com/office/officeart/2016/7/layout/RoundedRectangleTimeline"/>
    <dgm:cxn modelId="{51E6089A-41F5-47F6-B117-6EB639E945D5}" type="presParOf" srcId="{EFA3E48D-B14F-40CC-B939-AB518A810946}" destId="{4B390A30-1173-48DA-83C8-743F04792DA2}" srcOrd="2" destOrd="0" presId="urn:microsoft.com/office/officeart/2016/7/layout/RoundedRectangleTimeline"/>
    <dgm:cxn modelId="{4794315A-9A73-4D6A-9C03-256BB00FA063}" type="presParOf" srcId="{EFA3E48D-B14F-40CC-B939-AB518A810946}" destId="{F4009F32-605E-4DF5-A31A-0FD428C39BFE}" srcOrd="3" destOrd="0" presId="urn:microsoft.com/office/officeart/2016/7/layout/RoundedRectangleTimeline"/>
    <dgm:cxn modelId="{DF4B47C1-C4BE-44B5-AD06-266208F50813}" type="presParOf" srcId="{EFA3E48D-B14F-40CC-B939-AB518A810946}" destId="{B3B177BB-B4A3-480B-96CB-295E2E51430C}" srcOrd="4" destOrd="0" presId="urn:microsoft.com/office/officeart/2016/7/layout/RoundedRectangleTimeline"/>
    <dgm:cxn modelId="{84EF8AA0-D22A-4F45-8854-663FD3114CBE}" type="presParOf" srcId="{9898553F-ED9F-4ED5-A68C-5BCF3206843E}" destId="{092A98FF-B7A9-4EA5-9783-C9D8DF5F7A70}" srcOrd="7" destOrd="0" presId="urn:microsoft.com/office/officeart/2016/7/layout/RoundedRectangleTimeline"/>
    <dgm:cxn modelId="{50E367C0-37C7-4670-962D-2045BAA38AD1}" type="presParOf" srcId="{9898553F-ED9F-4ED5-A68C-5BCF3206843E}" destId="{D1E3A205-7B2E-43EB-B6C5-E153235760C5}" srcOrd="8" destOrd="0" presId="urn:microsoft.com/office/officeart/2016/7/layout/RoundedRectangleTimeline"/>
    <dgm:cxn modelId="{50EA647D-1DB4-420E-A01C-893F4642F29E}" type="presParOf" srcId="{D1E3A205-7B2E-43EB-B6C5-E153235760C5}" destId="{1DA91BD0-6E6F-43D5-9E71-9A18157B7EEA}" srcOrd="0" destOrd="0" presId="urn:microsoft.com/office/officeart/2016/7/layout/RoundedRectangleTimeline"/>
    <dgm:cxn modelId="{445B7803-2969-4AC0-A4DF-3833BE915AEA}" type="presParOf" srcId="{D1E3A205-7B2E-43EB-B6C5-E153235760C5}" destId="{C5C5A3CB-2790-4993-A1E6-6C70A3A30E2B}" srcOrd="1" destOrd="0" presId="urn:microsoft.com/office/officeart/2016/7/layout/RoundedRectangleTimeline"/>
    <dgm:cxn modelId="{209A003D-25DB-4745-A47F-A872E21CD424}" type="presParOf" srcId="{D1E3A205-7B2E-43EB-B6C5-E153235760C5}" destId="{8337BF6F-462C-499A-9247-C2623F12C350}" srcOrd="2" destOrd="0" presId="urn:microsoft.com/office/officeart/2016/7/layout/RoundedRectangleTimeline"/>
    <dgm:cxn modelId="{D128F3DD-1E3B-495C-A1D4-F23A75B01C56}" type="presParOf" srcId="{D1E3A205-7B2E-43EB-B6C5-E153235760C5}" destId="{5E7F5602-B701-45DA-A431-F0AFA5508603}" srcOrd="3" destOrd="0" presId="urn:microsoft.com/office/officeart/2016/7/layout/RoundedRectangleTimeline"/>
    <dgm:cxn modelId="{B137BD4B-5B93-4786-9291-7455EEDDF08F}" type="presParOf" srcId="{D1E3A205-7B2E-43EB-B6C5-E153235760C5}" destId="{D1C649E2-FE76-442E-885D-1AE2DAAEC282}" srcOrd="4" destOrd="0" presId="urn:microsoft.com/office/officeart/2016/7/layout/RoundedRectangleTimeline"/>
    <dgm:cxn modelId="{B198E185-EA92-444A-A4EE-0FCA73D6A17B}" type="presParOf" srcId="{9898553F-ED9F-4ED5-A68C-5BCF3206843E}" destId="{E197C027-97DF-4BF9-A7EA-096359EB471F}" srcOrd="9" destOrd="0" presId="urn:microsoft.com/office/officeart/2016/7/layout/RoundedRectangleTimeline"/>
    <dgm:cxn modelId="{BA97F5B1-09F2-48C7-AFBE-F02878F3B5D1}" type="presParOf" srcId="{9898553F-ED9F-4ED5-A68C-5BCF3206843E}" destId="{CD927E86-2575-4E51-87DF-8D787839660C}" srcOrd="10" destOrd="0" presId="urn:microsoft.com/office/officeart/2016/7/layout/RoundedRectangleTimeline"/>
    <dgm:cxn modelId="{0614A119-25F3-4F12-AF23-35F991BA0304}" type="presParOf" srcId="{CD927E86-2575-4E51-87DF-8D787839660C}" destId="{A98A684B-BA9B-4463-A55C-1D3101DAB03A}" srcOrd="0" destOrd="0" presId="urn:microsoft.com/office/officeart/2016/7/layout/RoundedRectangleTimeline"/>
    <dgm:cxn modelId="{4DA57A05-6E53-4FFC-9D1A-353922604A05}" type="presParOf" srcId="{CD927E86-2575-4E51-87DF-8D787839660C}" destId="{342F9371-7F00-426D-8C44-591367910A0D}" srcOrd="1" destOrd="0" presId="urn:microsoft.com/office/officeart/2016/7/layout/RoundedRectangleTimeline"/>
    <dgm:cxn modelId="{5302335E-46EA-4694-A597-FA7728485B11}" type="presParOf" srcId="{CD927E86-2575-4E51-87DF-8D787839660C}" destId="{37C30268-7BF1-4FC9-B9C9-3D3CA2464B3B}" srcOrd="2" destOrd="0" presId="urn:microsoft.com/office/officeart/2016/7/layout/RoundedRectangleTimeline"/>
    <dgm:cxn modelId="{C8F694E5-C0FD-4C9F-98B3-C63B5F94529B}" type="presParOf" srcId="{CD927E86-2575-4E51-87DF-8D787839660C}" destId="{DBAE8450-26C0-41C2-843E-14B1A04A6D2F}" srcOrd="3" destOrd="0" presId="urn:microsoft.com/office/officeart/2016/7/layout/RoundedRectangleTimeline"/>
    <dgm:cxn modelId="{BEC93A81-F2C8-4C1A-A626-65BACC32F668}" type="presParOf" srcId="{CD927E86-2575-4E51-87DF-8D787839660C}" destId="{1D11CF46-BB9E-4222-A5B1-9C4E3BBAA518}" srcOrd="4" destOrd="0" presId="urn:microsoft.com/office/officeart/2016/7/layout/RoundedRectangleTimeline"/>
    <dgm:cxn modelId="{D22AC90B-C9E4-42ED-BADC-6D278A182199}" type="presParOf" srcId="{9898553F-ED9F-4ED5-A68C-5BCF3206843E}" destId="{B31CC0AB-1405-4DD0-A802-217BCE833BA9}" srcOrd="11" destOrd="0" presId="urn:microsoft.com/office/officeart/2016/7/layout/RoundedRectangleTimeline"/>
    <dgm:cxn modelId="{2BC85530-3532-48D1-9738-1ED5F3E9B49D}" type="presParOf" srcId="{9898553F-ED9F-4ED5-A68C-5BCF3206843E}" destId="{2F8C2405-327A-4241-8572-578DECE5EA07}" srcOrd="12" destOrd="0" presId="urn:microsoft.com/office/officeart/2016/7/layout/RoundedRectangleTimeline"/>
    <dgm:cxn modelId="{FDF49EDE-FDFA-45F6-B339-7CD268046F82}" type="presParOf" srcId="{2F8C2405-327A-4241-8572-578DECE5EA07}" destId="{73709758-867D-4B6E-B5A2-8EBFFDF0F29E}" srcOrd="0" destOrd="0" presId="urn:microsoft.com/office/officeart/2016/7/layout/RoundedRectangleTimeline"/>
    <dgm:cxn modelId="{B1ADAC01-F87F-43BF-B15E-444CD83AEB86}" type="presParOf" srcId="{2F8C2405-327A-4241-8572-578DECE5EA07}" destId="{68AA971B-A6A2-4C6F-B156-47C8FF48DF36}" srcOrd="1" destOrd="0" presId="urn:microsoft.com/office/officeart/2016/7/layout/RoundedRectangleTimeline"/>
    <dgm:cxn modelId="{E7564832-5AE9-4A79-B01B-56A65D8E0366}" type="presParOf" srcId="{2F8C2405-327A-4241-8572-578DECE5EA07}" destId="{CA0507D5-D89D-4739-8B40-AACEC0B27880}" srcOrd="2" destOrd="0" presId="urn:microsoft.com/office/officeart/2016/7/layout/RoundedRectangleTimeline"/>
    <dgm:cxn modelId="{53C3111C-A863-42A1-8B33-B22FDE8C3711}" type="presParOf" srcId="{2F8C2405-327A-4241-8572-578DECE5EA07}" destId="{E95FF415-337F-4CB6-90CC-34C9D9C6E46A}" srcOrd="3" destOrd="0" presId="urn:microsoft.com/office/officeart/2016/7/layout/RoundedRectangleTimeline"/>
    <dgm:cxn modelId="{1DF953B0-0BA7-4A33-95B6-D29963BEF81A}" type="presParOf" srcId="{2F8C2405-327A-4241-8572-578DECE5EA07}" destId="{8767B60F-88A2-46A1-9A64-815D25D2B5AE}" srcOrd="4" destOrd="0" presId="urn:microsoft.com/office/officeart/2016/7/layout/RoundedRectangleTimeline"/>
    <dgm:cxn modelId="{FCF6765C-B928-48CA-AD13-E62A64554CE7}" type="presParOf" srcId="{9898553F-ED9F-4ED5-A68C-5BCF3206843E}" destId="{67947A5D-DD49-4956-A211-BE8ACD1458BD}" srcOrd="13" destOrd="0" presId="urn:microsoft.com/office/officeart/2016/7/layout/RoundedRectangleTimeline"/>
    <dgm:cxn modelId="{919DAA3E-7473-4243-B7B2-A83934725931}" type="presParOf" srcId="{9898553F-ED9F-4ED5-A68C-5BCF3206843E}" destId="{25CDDD3C-EB50-4993-A27E-CF4BDAAC6B8C}" srcOrd="14" destOrd="0" presId="urn:microsoft.com/office/officeart/2016/7/layout/RoundedRectangleTimeline"/>
    <dgm:cxn modelId="{ACB7F419-D3C3-4055-B2BA-BB7D1732102E}" type="presParOf" srcId="{25CDDD3C-EB50-4993-A27E-CF4BDAAC6B8C}" destId="{52A29EAC-010F-4BD9-A0F8-54328ED12B1B}" srcOrd="0" destOrd="0" presId="urn:microsoft.com/office/officeart/2016/7/layout/RoundedRectangleTimeline"/>
    <dgm:cxn modelId="{6AAF9532-6ACF-4FA9-A38E-E081DF89B053}" type="presParOf" srcId="{25CDDD3C-EB50-4993-A27E-CF4BDAAC6B8C}" destId="{F3B3C055-A8AD-4334-B0F3-BBEC8E028C59}" srcOrd="1" destOrd="0" presId="urn:microsoft.com/office/officeart/2016/7/layout/RoundedRectangleTimeline"/>
    <dgm:cxn modelId="{CC61EFB2-9365-47F8-B6BD-7CFC9D2AD18A}" type="presParOf" srcId="{25CDDD3C-EB50-4993-A27E-CF4BDAAC6B8C}" destId="{9A01BDB9-6655-477E-9541-4F60766FF9CC}" srcOrd="2" destOrd="0" presId="urn:microsoft.com/office/officeart/2016/7/layout/RoundedRectangleTimeline"/>
    <dgm:cxn modelId="{5138FD34-94AD-4952-BAEA-2EA5E39CDE96}" type="presParOf" srcId="{25CDDD3C-EB50-4993-A27E-CF4BDAAC6B8C}" destId="{39B13CCD-252B-4A86-A17F-458EB76D051A}" srcOrd="3" destOrd="0" presId="urn:microsoft.com/office/officeart/2016/7/layout/RoundedRectangleTimeline"/>
    <dgm:cxn modelId="{5F3A7EF6-02DF-4B24-9EC3-86D2DC0597D6}" type="presParOf" srcId="{25CDDD3C-EB50-4993-A27E-CF4BDAAC6B8C}" destId="{9F199FC6-0949-4A41-B594-0B0779C463A7}"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D62E6-29C6-4D5E-8236-4218D4663DF0}">
      <dsp:nvSpPr>
        <dsp:cNvPr id="0" name=""/>
        <dsp:cNvSpPr/>
      </dsp:nvSpPr>
      <dsp:spPr>
        <a:xfrm rot="16200000">
          <a:off x="818397" y="1094069"/>
          <a:ext cx="336683" cy="1178695"/>
        </a:xfrm>
        <a:prstGeom prst="round2Same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2018</a:t>
          </a:r>
        </a:p>
      </dsp:txBody>
      <dsp:txXfrm rot="5400000">
        <a:off x="413827" y="1531511"/>
        <a:ext cx="1162259" cy="303811"/>
      </dsp:txXfrm>
    </dsp:sp>
    <dsp:sp modelId="{FD20AFC5-2A73-42CB-84BE-A8E017ECC87D}">
      <dsp:nvSpPr>
        <dsp:cNvPr id="0" name=""/>
        <dsp:cNvSpPr/>
      </dsp:nvSpPr>
      <dsp:spPr>
        <a:xfrm>
          <a:off x="4493" y="0"/>
          <a:ext cx="1964492" cy="117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dirty="0"/>
            <a:t>Pyrethroid exceedance</a:t>
          </a:r>
        </a:p>
      </dsp:txBody>
      <dsp:txXfrm>
        <a:off x="4493" y="0"/>
        <a:ext cx="1964492" cy="1178391"/>
      </dsp:txXfrm>
    </dsp:sp>
    <dsp:sp modelId="{D6FB894C-E3B6-420F-973E-12289D20CF9D}">
      <dsp:nvSpPr>
        <dsp:cNvPr id="0" name=""/>
        <dsp:cNvSpPr/>
      </dsp:nvSpPr>
      <dsp:spPr>
        <a:xfrm>
          <a:off x="986739" y="1245728"/>
          <a:ext cx="0" cy="269346"/>
        </a:xfrm>
        <a:prstGeom prst="line">
          <a:avLst/>
        </a:prstGeom>
        <a:noFill/>
        <a:ln w="9525" cap="flat" cmpd="sng" algn="ctr">
          <a:solidFill>
            <a:schemeClr val="accent2">
              <a:hueOff val="1327892"/>
              <a:satOff val="4567"/>
              <a:lumOff val="-882"/>
              <a:alphaOff val="0"/>
            </a:schemeClr>
          </a:solidFill>
          <a:prstDash val="dash"/>
        </a:ln>
        <a:effectLst/>
      </dsp:spPr>
      <dsp:style>
        <a:lnRef idx="1">
          <a:scrgbClr r="0" g="0" b="0"/>
        </a:lnRef>
        <a:fillRef idx="0">
          <a:scrgbClr r="0" g="0" b="0"/>
        </a:fillRef>
        <a:effectRef idx="0">
          <a:scrgbClr r="0" g="0" b="0"/>
        </a:effectRef>
        <a:fontRef idx="minor"/>
      </dsp:style>
    </dsp:sp>
    <dsp:sp modelId="{DEEC814E-BA89-4075-8258-A90E8BEEFC05}">
      <dsp:nvSpPr>
        <dsp:cNvPr id="0" name=""/>
        <dsp:cNvSpPr/>
      </dsp:nvSpPr>
      <dsp:spPr>
        <a:xfrm>
          <a:off x="953070" y="1178391"/>
          <a:ext cx="67336" cy="67336"/>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3B521D-180C-4EE9-9764-8939A4B361F6}">
      <dsp:nvSpPr>
        <dsp:cNvPr id="0" name=""/>
        <dsp:cNvSpPr/>
      </dsp:nvSpPr>
      <dsp:spPr>
        <a:xfrm>
          <a:off x="1576086" y="1515075"/>
          <a:ext cx="1178695" cy="336683"/>
        </a:xfrm>
        <a:prstGeom prst="rect">
          <a:avLst/>
        </a:prstGeom>
        <a:solidFill>
          <a:schemeClr val="accent2">
            <a:hueOff val="-190261"/>
            <a:satOff val="-84"/>
            <a:lumOff val="224"/>
            <a:alphaOff val="0"/>
          </a:schemeClr>
        </a:solidFill>
        <a:ln w="15875" cap="flat" cmpd="sng" algn="ctr">
          <a:solidFill>
            <a:schemeClr val="accent2">
              <a:hueOff val="-190261"/>
              <a:satOff val="-84"/>
              <a:lumOff val="22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2019</a:t>
          </a:r>
        </a:p>
      </dsp:txBody>
      <dsp:txXfrm>
        <a:off x="1576086" y="1515075"/>
        <a:ext cx="1178695" cy="336683"/>
      </dsp:txXfrm>
    </dsp:sp>
    <dsp:sp modelId="{207C9C97-E6E8-4219-8659-BA0D9218D130}">
      <dsp:nvSpPr>
        <dsp:cNvPr id="0" name=""/>
        <dsp:cNvSpPr/>
      </dsp:nvSpPr>
      <dsp:spPr>
        <a:xfrm>
          <a:off x="1183188" y="2188442"/>
          <a:ext cx="1964492" cy="117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dirty="0"/>
            <a:t>Pyrethroid exceedance</a:t>
          </a:r>
        </a:p>
        <a:p>
          <a:pPr marL="0" lvl="0" indent="0" algn="ctr" defTabSz="488950">
            <a:lnSpc>
              <a:spcPct val="90000"/>
            </a:lnSpc>
            <a:spcBef>
              <a:spcPct val="0"/>
            </a:spcBef>
            <a:spcAft>
              <a:spcPct val="35000"/>
            </a:spcAft>
            <a:buNone/>
          </a:pPr>
          <a:r>
            <a:rPr lang="en-US" sz="1100" kern="1200" dirty="0"/>
            <a:t>Triggered MP</a:t>
          </a:r>
        </a:p>
      </dsp:txBody>
      <dsp:txXfrm>
        <a:off x="1183188" y="2188442"/>
        <a:ext cx="1964492" cy="1178391"/>
      </dsp:txXfrm>
    </dsp:sp>
    <dsp:sp modelId="{7A073645-50D5-40B9-BB40-0415D3CDFC4C}">
      <dsp:nvSpPr>
        <dsp:cNvPr id="0" name=""/>
        <dsp:cNvSpPr/>
      </dsp:nvSpPr>
      <dsp:spPr>
        <a:xfrm>
          <a:off x="2165434" y="1851758"/>
          <a:ext cx="0" cy="269346"/>
        </a:xfrm>
        <a:prstGeom prst="line">
          <a:avLst/>
        </a:prstGeom>
        <a:noFill/>
        <a:ln w="9525" cap="flat" cmpd="sng" algn="ctr">
          <a:solidFill>
            <a:schemeClr val="accent2">
              <a:hueOff val="2655785"/>
              <a:satOff val="9135"/>
              <a:lumOff val="-1765"/>
              <a:alphaOff val="0"/>
            </a:schemeClr>
          </a:solidFill>
          <a:prstDash val="dash"/>
        </a:ln>
        <a:effectLst/>
      </dsp:spPr>
      <dsp:style>
        <a:lnRef idx="1">
          <a:scrgbClr r="0" g="0" b="0"/>
        </a:lnRef>
        <a:fillRef idx="0">
          <a:scrgbClr r="0" g="0" b="0"/>
        </a:fillRef>
        <a:effectRef idx="0">
          <a:scrgbClr r="0" g="0" b="0"/>
        </a:effectRef>
        <a:fontRef idx="minor"/>
      </dsp:style>
    </dsp:sp>
    <dsp:sp modelId="{21C72DDB-041E-424A-896D-1A3DA22F8372}">
      <dsp:nvSpPr>
        <dsp:cNvPr id="0" name=""/>
        <dsp:cNvSpPr/>
      </dsp:nvSpPr>
      <dsp:spPr>
        <a:xfrm>
          <a:off x="2131766" y="2121105"/>
          <a:ext cx="67336" cy="67336"/>
        </a:xfrm>
        <a:prstGeom prst="ellipse">
          <a:avLst/>
        </a:prstGeom>
        <a:solidFill>
          <a:schemeClr val="accent2">
            <a:hueOff val="-190261"/>
            <a:satOff val="-84"/>
            <a:lumOff val="22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4596DC-244A-4FC7-BA8E-D140943DC9B0}">
      <dsp:nvSpPr>
        <dsp:cNvPr id="0" name=""/>
        <dsp:cNvSpPr/>
      </dsp:nvSpPr>
      <dsp:spPr>
        <a:xfrm>
          <a:off x="2754782" y="1515075"/>
          <a:ext cx="1178695" cy="336683"/>
        </a:xfrm>
        <a:prstGeom prst="rect">
          <a:avLst/>
        </a:prstGeom>
        <a:solidFill>
          <a:schemeClr val="accent2">
            <a:hueOff val="-380521"/>
            <a:satOff val="-167"/>
            <a:lumOff val="448"/>
            <a:alphaOff val="0"/>
          </a:schemeClr>
        </a:solidFill>
        <a:ln w="15875" cap="flat" cmpd="sng" algn="ctr">
          <a:solidFill>
            <a:schemeClr val="accent2">
              <a:hueOff val="-380521"/>
              <a:satOff val="-167"/>
              <a:lumOff val="44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2020</a:t>
          </a:r>
        </a:p>
      </dsp:txBody>
      <dsp:txXfrm>
        <a:off x="2754782" y="1515075"/>
        <a:ext cx="1178695" cy="336683"/>
      </dsp:txXfrm>
    </dsp:sp>
    <dsp:sp modelId="{58AF75B0-1FA7-45F5-9CDE-9E94010D7283}">
      <dsp:nvSpPr>
        <dsp:cNvPr id="0" name=""/>
        <dsp:cNvSpPr/>
      </dsp:nvSpPr>
      <dsp:spPr>
        <a:xfrm>
          <a:off x="2361883" y="0"/>
          <a:ext cx="1964492" cy="117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dirty="0"/>
            <a:t>Zero exceedances</a:t>
          </a:r>
        </a:p>
      </dsp:txBody>
      <dsp:txXfrm>
        <a:off x="2361883" y="0"/>
        <a:ext cx="1964492" cy="1178391"/>
      </dsp:txXfrm>
    </dsp:sp>
    <dsp:sp modelId="{540A1216-A42D-4FAF-A734-32EB0CB408A4}">
      <dsp:nvSpPr>
        <dsp:cNvPr id="0" name=""/>
        <dsp:cNvSpPr/>
      </dsp:nvSpPr>
      <dsp:spPr>
        <a:xfrm>
          <a:off x="3344129" y="1245728"/>
          <a:ext cx="0" cy="269346"/>
        </a:xfrm>
        <a:prstGeom prst="line">
          <a:avLst/>
        </a:prstGeom>
        <a:noFill/>
        <a:ln w="12700" cap="flat" cmpd="sng" algn="ctr">
          <a:solidFill>
            <a:schemeClr val="accent2">
              <a:hueOff val="-380521"/>
              <a:satOff val="-167"/>
              <a:lumOff val="448"/>
              <a:alphaOff val="0"/>
            </a:schemeClr>
          </a:solidFill>
          <a:prstDash val="solid"/>
        </a:ln>
        <a:effectLst/>
      </dsp:spPr>
      <dsp:style>
        <a:lnRef idx="1">
          <a:scrgbClr r="0" g="0" b="0"/>
        </a:lnRef>
        <a:fillRef idx="0">
          <a:scrgbClr r="0" g="0" b="0"/>
        </a:fillRef>
        <a:effectRef idx="0">
          <a:scrgbClr r="0" g="0" b="0"/>
        </a:effectRef>
        <a:fontRef idx="minor"/>
      </dsp:style>
    </dsp:sp>
    <dsp:sp modelId="{0F732002-B455-4B00-977E-257847E3BBE3}">
      <dsp:nvSpPr>
        <dsp:cNvPr id="0" name=""/>
        <dsp:cNvSpPr/>
      </dsp:nvSpPr>
      <dsp:spPr>
        <a:xfrm>
          <a:off x="3310461" y="1178391"/>
          <a:ext cx="67336" cy="67336"/>
        </a:xfrm>
        <a:prstGeom prst="ellipse">
          <a:avLst/>
        </a:prstGeom>
        <a:solidFill>
          <a:schemeClr val="accent2">
            <a:hueOff val="-380521"/>
            <a:satOff val="-167"/>
            <a:lumOff val="44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418DB9-5185-402C-85F0-41CAB5CFC69E}">
      <dsp:nvSpPr>
        <dsp:cNvPr id="0" name=""/>
        <dsp:cNvSpPr/>
      </dsp:nvSpPr>
      <dsp:spPr>
        <a:xfrm>
          <a:off x="3933477" y="1515075"/>
          <a:ext cx="1178695" cy="336683"/>
        </a:xfrm>
        <a:prstGeom prst="rect">
          <a:avLst/>
        </a:prstGeom>
        <a:solidFill>
          <a:schemeClr val="accent2">
            <a:hueOff val="-570782"/>
            <a:satOff val="-251"/>
            <a:lumOff val="672"/>
            <a:alphaOff val="0"/>
          </a:schemeClr>
        </a:solidFill>
        <a:ln w="15875" cap="flat" cmpd="sng" algn="ctr">
          <a:solidFill>
            <a:schemeClr val="accent2">
              <a:hueOff val="-570782"/>
              <a:satOff val="-251"/>
              <a:lumOff val="67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2021</a:t>
          </a:r>
        </a:p>
      </dsp:txBody>
      <dsp:txXfrm>
        <a:off x="3933477" y="1515075"/>
        <a:ext cx="1178695" cy="336683"/>
      </dsp:txXfrm>
    </dsp:sp>
    <dsp:sp modelId="{BDA69B0F-7BE2-482B-9324-46476FCE9B59}">
      <dsp:nvSpPr>
        <dsp:cNvPr id="0" name=""/>
        <dsp:cNvSpPr/>
      </dsp:nvSpPr>
      <dsp:spPr>
        <a:xfrm>
          <a:off x="3540579" y="2188442"/>
          <a:ext cx="1964492" cy="117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dirty="0"/>
            <a:t>Zero exceedances</a:t>
          </a:r>
        </a:p>
      </dsp:txBody>
      <dsp:txXfrm>
        <a:off x="3540579" y="2188442"/>
        <a:ext cx="1964492" cy="1178391"/>
      </dsp:txXfrm>
    </dsp:sp>
    <dsp:sp modelId="{4B390A30-1173-48DA-83C8-743F04792DA2}">
      <dsp:nvSpPr>
        <dsp:cNvPr id="0" name=""/>
        <dsp:cNvSpPr/>
      </dsp:nvSpPr>
      <dsp:spPr>
        <a:xfrm>
          <a:off x="4522825" y="1851758"/>
          <a:ext cx="0" cy="269346"/>
        </a:xfrm>
        <a:prstGeom prst="line">
          <a:avLst/>
        </a:prstGeom>
        <a:noFill/>
        <a:ln w="12700" cap="flat" cmpd="sng" algn="ctr">
          <a:solidFill>
            <a:schemeClr val="accent2">
              <a:hueOff val="-570782"/>
              <a:satOff val="-251"/>
              <a:lumOff val="672"/>
              <a:alphaOff val="0"/>
            </a:schemeClr>
          </a:solidFill>
          <a:prstDash val="solid"/>
        </a:ln>
        <a:effectLst/>
      </dsp:spPr>
      <dsp:style>
        <a:lnRef idx="1">
          <a:scrgbClr r="0" g="0" b="0"/>
        </a:lnRef>
        <a:fillRef idx="0">
          <a:scrgbClr r="0" g="0" b="0"/>
        </a:fillRef>
        <a:effectRef idx="0">
          <a:scrgbClr r="0" g="0" b="0"/>
        </a:effectRef>
        <a:fontRef idx="minor"/>
      </dsp:style>
    </dsp:sp>
    <dsp:sp modelId="{F4009F32-605E-4DF5-A31A-0FD428C39BFE}">
      <dsp:nvSpPr>
        <dsp:cNvPr id="0" name=""/>
        <dsp:cNvSpPr/>
      </dsp:nvSpPr>
      <dsp:spPr>
        <a:xfrm>
          <a:off x="4489156" y="2121105"/>
          <a:ext cx="67336" cy="67336"/>
        </a:xfrm>
        <a:prstGeom prst="ellipse">
          <a:avLst/>
        </a:prstGeom>
        <a:solidFill>
          <a:schemeClr val="accent2">
            <a:hueOff val="-570782"/>
            <a:satOff val="-251"/>
            <a:lumOff val="6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A91BD0-6E6F-43D5-9E71-9A18157B7EEA}">
      <dsp:nvSpPr>
        <dsp:cNvPr id="0" name=""/>
        <dsp:cNvSpPr/>
      </dsp:nvSpPr>
      <dsp:spPr>
        <a:xfrm>
          <a:off x="5112173" y="1515075"/>
          <a:ext cx="1178695" cy="336683"/>
        </a:xfrm>
        <a:prstGeom prst="rect">
          <a:avLst/>
        </a:prstGeom>
        <a:solidFill>
          <a:schemeClr val="accent2">
            <a:hueOff val="-761042"/>
            <a:satOff val="-335"/>
            <a:lumOff val="897"/>
            <a:alphaOff val="0"/>
          </a:schemeClr>
        </a:solidFill>
        <a:ln w="15875" cap="flat" cmpd="sng" algn="ctr">
          <a:solidFill>
            <a:schemeClr val="accent2">
              <a:hueOff val="-761042"/>
              <a:satOff val="-335"/>
              <a:lumOff val="89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2022</a:t>
          </a:r>
        </a:p>
      </dsp:txBody>
      <dsp:txXfrm>
        <a:off x="5112173" y="1515075"/>
        <a:ext cx="1178695" cy="336683"/>
      </dsp:txXfrm>
    </dsp:sp>
    <dsp:sp modelId="{C5C5A3CB-2790-4993-A1E6-6C70A3A30E2B}">
      <dsp:nvSpPr>
        <dsp:cNvPr id="0" name=""/>
        <dsp:cNvSpPr/>
      </dsp:nvSpPr>
      <dsp:spPr>
        <a:xfrm>
          <a:off x="4719274" y="0"/>
          <a:ext cx="1964492" cy="117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dirty="0"/>
            <a:t>Exceedance DNQ, extended MP an additional 3 years to 2025</a:t>
          </a:r>
        </a:p>
      </dsp:txBody>
      <dsp:txXfrm>
        <a:off x="4719274" y="0"/>
        <a:ext cx="1964492" cy="1178391"/>
      </dsp:txXfrm>
    </dsp:sp>
    <dsp:sp modelId="{8337BF6F-462C-499A-9247-C2623F12C350}">
      <dsp:nvSpPr>
        <dsp:cNvPr id="0" name=""/>
        <dsp:cNvSpPr/>
      </dsp:nvSpPr>
      <dsp:spPr>
        <a:xfrm>
          <a:off x="5701520" y="1245728"/>
          <a:ext cx="0" cy="269346"/>
        </a:xfrm>
        <a:prstGeom prst="line">
          <a:avLst/>
        </a:prstGeom>
        <a:noFill/>
        <a:ln w="12700" cap="flat" cmpd="sng" algn="ctr">
          <a:solidFill>
            <a:schemeClr val="accent2">
              <a:hueOff val="-761042"/>
              <a:satOff val="-335"/>
              <a:lumOff val="897"/>
              <a:alphaOff val="0"/>
            </a:schemeClr>
          </a:solidFill>
          <a:prstDash val="solid"/>
        </a:ln>
        <a:effectLst/>
      </dsp:spPr>
      <dsp:style>
        <a:lnRef idx="1">
          <a:scrgbClr r="0" g="0" b="0"/>
        </a:lnRef>
        <a:fillRef idx="0">
          <a:scrgbClr r="0" g="0" b="0"/>
        </a:fillRef>
        <a:effectRef idx="0">
          <a:scrgbClr r="0" g="0" b="0"/>
        </a:effectRef>
        <a:fontRef idx="minor"/>
      </dsp:style>
    </dsp:sp>
    <dsp:sp modelId="{5E7F5602-B701-45DA-A431-F0AFA5508603}">
      <dsp:nvSpPr>
        <dsp:cNvPr id="0" name=""/>
        <dsp:cNvSpPr/>
      </dsp:nvSpPr>
      <dsp:spPr>
        <a:xfrm>
          <a:off x="5667852" y="1178391"/>
          <a:ext cx="67336" cy="67336"/>
        </a:xfrm>
        <a:prstGeom prst="ellipse">
          <a:avLst/>
        </a:prstGeom>
        <a:solidFill>
          <a:schemeClr val="accent2">
            <a:hueOff val="-761042"/>
            <a:satOff val="-335"/>
            <a:lumOff val="89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8A684B-BA9B-4463-A55C-1D3101DAB03A}">
      <dsp:nvSpPr>
        <dsp:cNvPr id="0" name=""/>
        <dsp:cNvSpPr/>
      </dsp:nvSpPr>
      <dsp:spPr>
        <a:xfrm>
          <a:off x="6290868" y="1515075"/>
          <a:ext cx="1178695" cy="336683"/>
        </a:xfrm>
        <a:prstGeom prst="rect">
          <a:avLst/>
        </a:prstGeom>
        <a:solidFill>
          <a:schemeClr val="accent2">
            <a:hueOff val="-951303"/>
            <a:satOff val="-419"/>
            <a:lumOff val="1121"/>
            <a:alphaOff val="0"/>
          </a:schemeClr>
        </a:solidFill>
        <a:ln w="15875" cap="flat" cmpd="sng" algn="ctr">
          <a:solidFill>
            <a:schemeClr val="accent2">
              <a:hueOff val="-951303"/>
              <a:satOff val="-419"/>
              <a:lumOff val="112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2023</a:t>
          </a:r>
        </a:p>
      </dsp:txBody>
      <dsp:txXfrm>
        <a:off x="6290868" y="1515075"/>
        <a:ext cx="1178695" cy="336683"/>
      </dsp:txXfrm>
    </dsp:sp>
    <dsp:sp modelId="{342F9371-7F00-426D-8C44-591367910A0D}">
      <dsp:nvSpPr>
        <dsp:cNvPr id="0" name=""/>
        <dsp:cNvSpPr/>
      </dsp:nvSpPr>
      <dsp:spPr>
        <a:xfrm>
          <a:off x="5897969" y="2188442"/>
          <a:ext cx="1964492" cy="117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dirty="0"/>
            <a:t>Zero exceedances</a:t>
          </a:r>
        </a:p>
      </dsp:txBody>
      <dsp:txXfrm>
        <a:off x="5897969" y="2188442"/>
        <a:ext cx="1964492" cy="1178391"/>
      </dsp:txXfrm>
    </dsp:sp>
    <dsp:sp modelId="{37C30268-7BF1-4FC9-B9C9-3D3CA2464B3B}">
      <dsp:nvSpPr>
        <dsp:cNvPr id="0" name=""/>
        <dsp:cNvSpPr/>
      </dsp:nvSpPr>
      <dsp:spPr>
        <a:xfrm>
          <a:off x="6880216" y="1851758"/>
          <a:ext cx="0" cy="269346"/>
        </a:xfrm>
        <a:prstGeom prst="line">
          <a:avLst/>
        </a:prstGeom>
        <a:noFill/>
        <a:ln w="12700" cap="flat" cmpd="sng" algn="ctr">
          <a:solidFill>
            <a:schemeClr val="accent2">
              <a:hueOff val="-951303"/>
              <a:satOff val="-419"/>
              <a:lumOff val="1121"/>
              <a:alphaOff val="0"/>
            </a:schemeClr>
          </a:solidFill>
          <a:prstDash val="solid"/>
        </a:ln>
        <a:effectLst/>
      </dsp:spPr>
      <dsp:style>
        <a:lnRef idx="1">
          <a:scrgbClr r="0" g="0" b="0"/>
        </a:lnRef>
        <a:fillRef idx="0">
          <a:scrgbClr r="0" g="0" b="0"/>
        </a:fillRef>
        <a:effectRef idx="0">
          <a:scrgbClr r="0" g="0" b="0"/>
        </a:effectRef>
        <a:fontRef idx="minor"/>
      </dsp:style>
    </dsp:sp>
    <dsp:sp modelId="{DBAE8450-26C0-41C2-843E-14B1A04A6D2F}">
      <dsp:nvSpPr>
        <dsp:cNvPr id="0" name=""/>
        <dsp:cNvSpPr/>
      </dsp:nvSpPr>
      <dsp:spPr>
        <a:xfrm>
          <a:off x="6846547" y="2121105"/>
          <a:ext cx="67336" cy="67336"/>
        </a:xfrm>
        <a:prstGeom prst="ellipse">
          <a:avLst/>
        </a:prstGeom>
        <a:solidFill>
          <a:schemeClr val="accent2">
            <a:hueOff val="-951303"/>
            <a:satOff val="-419"/>
            <a:lumOff val="112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709758-867D-4B6E-B5A2-8EBFFDF0F29E}">
      <dsp:nvSpPr>
        <dsp:cNvPr id="0" name=""/>
        <dsp:cNvSpPr/>
      </dsp:nvSpPr>
      <dsp:spPr>
        <a:xfrm>
          <a:off x="7469563" y="1515075"/>
          <a:ext cx="1178695" cy="336683"/>
        </a:xfrm>
        <a:prstGeom prst="rect">
          <a:avLst/>
        </a:prstGeom>
        <a:solidFill>
          <a:schemeClr val="accent2">
            <a:hueOff val="-1141563"/>
            <a:satOff val="-502"/>
            <a:lumOff val="1345"/>
            <a:alphaOff val="0"/>
          </a:schemeClr>
        </a:solidFill>
        <a:ln w="15875" cap="flat" cmpd="sng" algn="ctr">
          <a:solidFill>
            <a:schemeClr val="accent2">
              <a:hueOff val="-1141563"/>
              <a:satOff val="-502"/>
              <a:lumOff val="13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2024</a:t>
          </a:r>
        </a:p>
      </dsp:txBody>
      <dsp:txXfrm>
        <a:off x="7469563" y="1515075"/>
        <a:ext cx="1178695" cy="336683"/>
      </dsp:txXfrm>
    </dsp:sp>
    <dsp:sp modelId="{68AA971B-A6A2-4C6F-B156-47C8FF48DF36}">
      <dsp:nvSpPr>
        <dsp:cNvPr id="0" name=""/>
        <dsp:cNvSpPr/>
      </dsp:nvSpPr>
      <dsp:spPr>
        <a:xfrm>
          <a:off x="7076665" y="0"/>
          <a:ext cx="1964492" cy="117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dirty="0"/>
            <a:t>Zero Exceedances</a:t>
          </a:r>
        </a:p>
      </dsp:txBody>
      <dsp:txXfrm>
        <a:off x="7076665" y="0"/>
        <a:ext cx="1964492" cy="1178391"/>
      </dsp:txXfrm>
    </dsp:sp>
    <dsp:sp modelId="{CA0507D5-D89D-4739-8B40-AACEC0B27880}">
      <dsp:nvSpPr>
        <dsp:cNvPr id="0" name=""/>
        <dsp:cNvSpPr/>
      </dsp:nvSpPr>
      <dsp:spPr>
        <a:xfrm>
          <a:off x="8058911" y="1245728"/>
          <a:ext cx="0" cy="269346"/>
        </a:xfrm>
        <a:prstGeom prst="line">
          <a:avLst/>
        </a:prstGeom>
        <a:noFill/>
        <a:ln w="12700" cap="flat" cmpd="sng" algn="ctr">
          <a:solidFill>
            <a:schemeClr val="accent2">
              <a:hueOff val="-1141563"/>
              <a:satOff val="-502"/>
              <a:lumOff val="1345"/>
              <a:alphaOff val="0"/>
            </a:schemeClr>
          </a:solidFill>
          <a:prstDash val="solid"/>
        </a:ln>
        <a:effectLst/>
      </dsp:spPr>
      <dsp:style>
        <a:lnRef idx="1">
          <a:scrgbClr r="0" g="0" b="0"/>
        </a:lnRef>
        <a:fillRef idx="0">
          <a:scrgbClr r="0" g="0" b="0"/>
        </a:fillRef>
        <a:effectRef idx="0">
          <a:scrgbClr r="0" g="0" b="0"/>
        </a:effectRef>
        <a:fontRef idx="minor"/>
      </dsp:style>
    </dsp:sp>
    <dsp:sp modelId="{E95FF415-337F-4CB6-90CC-34C9D9C6E46A}">
      <dsp:nvSpPr>
        <dsp:cNvPr id="0" name=""/>
        <dsp:cNvSpPr/>
      </dsp:nvSpPr>
      <dsp:spPr>
        <a:xfrm>
          <a:off x="8025243" y="1178391"/>
          <a:ext cx="67336" cy="67336"/>
        </a:xfrm>
        <a:prstGeom prst="ellipse">
          <a:avLst/>
        </a:prstGeom>
        <a:solidFill>
          <a:schemeClr val="accent2">
            <a:hueOff val="-1141563"/>
            <a:satOff val="-502"/>
            <a:lumOff val="13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A29EAC-010F-4BD9-A0F8-54328ED12B1B}">
      <dsp:nvSpPr>
        <dsp:cNvPr id="0" name=""/>
        <dsp:cNvSpPr/>
      </dsp:nvSpPr>
      <dsp:spPr>
        <a:xfrm rot="5400000">
          <a:off x="9069265" y="1094069"/>
          <a:ext cx="336683" cy="1178695"/>
        </a:xfrm>
        <a:prstGeom prst="round2SameRect">
          <a:avLst/>
        </a:prstGeom>
        <a:solidFill>
          <a:schemeClr val="accent2">
            <a:hueOff val="-1331824"/>
            <a:satOff val="-586"/>
            <a:lumOff val="1569"/>
            <a:alphaOff val="0"/>
          </a:schemeClr>
        </a:solidFill>
        <a:ln w="15875" cap="flat" cmpd="sng" algn="ctr">
          <a:solidFill>
            <a:schemeClr val="accent2">
              <a:hueOff val="-1331824"/>
              <a:satOff val="-586"/>
              <a:lumOff val="156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2025</a:t>
          </a:r>
        </a:p>
      </dsp:txBody>
      <dsp:txXfrm rot="-5400000">
        <a:off x="8648259" y="1531511"/>
        <a:ext cx="1162259" cy="303811"/>
      </dsp:txXfrm>
    </dsp:sp>
    <dsp:sp modelId="{F3B3C055-A8AD-4334-B0F3-BBEC8E028C59}">
      <dsp:nvSpPr>
        <dsp:cNvPr id="0" name=""/>
        <dsp:cNvSpPr/>
      </dsp:nvSpPr>
      <dsp:spPr>
        <a:xfrm>
          <a:off x="8371855" y="2188442"/>
          <a:ext cx="1731503" cy="117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dirty="0"/>
            <a:t>Exceedance DNQ extends MP an additional 3 years to 2028</a:t>
          </a:r>
        </a:p>
      </dsp:txBody>
      <dsp:txXfrm>
        <a:off x="8371855" y="2188442"/>
        <a:ext cx="1731503" cy="1178391"/>
      </dsp:txXfrm>
    </dsp:sp>
    <dsp:sp modelId="{9A01BDB9-6655-477E-9541-4F60766FF9CC}">
      <dsp:nvSpPr>
        <dsp:cNvPr id="0" name=""/>
        <dsp:cNvSpPr/>
      </dsp:nvSpPr>
      <dsp:spPr>
        <a:xfrm>
          <a:off x="9237606" y="1851758"/>
          <a:ext cx="0" cy="269346"/>
        </a:xfrm>
        <a:prstGeom prst="line">
          <a:avLst/>
        </a:prstGeom>
        <a:noFill/>
        <a:ln w="12700" cap="flat" cmpd="sng" algn="ctr">
          <a:solidFill>
            <a:schemeClr val="accent2">
              <a:hueOff val="-1331824"/>
              <a:satOff val="-586"/>
              <a:lumOff val="1569"/>
              <a:alphaOff val="0"/>
            </a:schemeClr>
          </a:solidFill>
          <a:prstDash val="solid"/>
        </a:ln>
        <a:effectLst/>
      </dsp:spPr>
      <dsp:style>
        <a:lnRef idx="1">
          <a:scrgbClr r="0" g="0" b="0"/>
        </a:lnRef>
        <a:fillRef idx="0">
          <a:scrgbClr r="0" g="0" b="0"/>
        </a:fillRef>
        <a:effectRef idx="0">
          <a:scrgbClr r="0" g="0" b="0"/>
        </a:effectRef>
        <a:fontRef idx="minor"/>
      </dsp:style>
    </dsp:sp>
    <dsp:sp modelId="{39B13CCD-252B-4A86-A17F-458EB76D051A}">
      <dsp:nvSpPr>
        <dsp:cNvPr id="0" name=""/>
        <dsp:cNvSpPr/>
      </dsp:nvSpPr>
      <dsp:spPr>
        <a:xfrm>
          <a:off x="9203938" y="2121105"/>
          <a:ext cx="67336" cy="67336"/>
        </a:xfrm>
        <a:prstGeom prst="ellipse">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0.77583</cdr:x>
      <cdr:y>0.65344</cdr:y>
    </cdr:from>
    <cdr:to>
      <cdr:x>0.84914</cdr:x>
      <cdr:y>0.69947</cdr:y>
    </cdr:to>
    <cdr:grpSp>
      <cdr:nvGrpSpPr>
        <cdr:cNvPr id="22" name="Group 21">
          <a:extLst xmlns:a="http://schemas.openxmlformats.org/drawingml/2006/main">
            <a:ext uri="{FF2B5EF4-FFF2-40B4-BE49-F238E27FC236}">
              <a16:creationId xmlns:a16="http://schemas.microsoft.com/office/drawing/2014/main" id="{837B328D-203E-1775-A15C-0074541BA1A6}"/>
            </a:ext>
          </a:extLst>
        </cdr:cNvPr>
        <cdr:cNvGrpSpPr/>
      </cdr:nvGrpSpPr>
      <cdr:grpSpPr>
        <a:xfrm xmlns:a="http://schemas.openxmlformats.org/drawingml/2006/main">
          <a:off x="4865611" y="2457038"/>
          <a:ext cx="459763" cy="173080"/>
          <a:chOff x="6192555" y="3228355"/>
          <a:chExt cx="571470" cy="220972"/>
        </a:xfrm>
      </cdr:grpSpPr>
      <cdr:sp macro="" textlink="">
        <cdr:nvSpPr>
          <cdr:cNvPr id="23" name="TextBox 1"/>
          <cdr:cNvSpPr txBox="1"/>
        </cdr:nvSpPr>
        <cdr:spPr>
          <a:xfrm xmlns:a="http://schemas.openxmlformats.org/drawingml/2006/main">
            <a:off x="6543029" y="3258839"/>
            <a:ext cx="220996" cy="190488"/>
          </a:xfrm>
          <a:prstGeom xmlns:a="http://schemas.openxmlformats.org/drawingml/2006/main" prst="rect">
            <a:avLst/>
          </a:prstGeom>
        </cdr:spPr>
        <cdr:txBody>
          <a:bodyPr xmlns:a="http://schemas.openxmlformats.org/drawingml/2006/main" wrap="squar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US" sz="1100" dirty="0"/>
          </a:p>
        </cdr:txBody>
      </cdr:sp>
      <cdr:sp macro="" textlink="">
        <cdr:nvSpPr>
          <cdr:cNvPr id="24" name="TextBox 1"/>
          <cdr:cNvSpPr txBox="1"/>
        </cdr:nvSpPr>
        <cdr:spPr>
          <a:xfrm xmlns:a="http://schemas.openxmlformats.org/drawingml/2006/main">
            <a:off x="6192555" y="3228355"/>
            <a:ext cx="220917" cy="190488"/>
          </a:xfrm>
          <a:prstGeom xmlns:a="http://schemas.openxmlformats.org/drawingml/2006/main" prst="rect">
            <a:avLst/>
          </a:prstGeom>
        </cdr:spPr>
        <cdr:txBody>
          <a:bodyPr xmlns:a="http://schemas.openxmlformats.org/drawingml/2006/main" wrap="squar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US" sz="1100" dirty="0"/>
          </a:p>
        </cdr:txBody>
      </cdr:sp>
    </cdr:grpSp>
  </cdr:relSizeAnchor>
  <cdr:relSizeAnchor xmlns:cdr="http://schemas.openxmlformats.org/drawingml/2006/chartDrawing">
    <cdr:from>
      <cdr:x>0.28462</cdr:x>
      <cdr:y>0.26689</cdr:y>
    </cdr:from>
    <cdr:to>
      <cdr:x>0.8534</cdr:x>
      <cdr:y>0.68992</cdr:y>
    </cdr:to>
    <cdr:sp macro="" textlink="">
      <cdr:nvSpPr>
        <cdr:cNvPr id="6" name="Freeform 5"/>
        <cdr:cNvSpPr/>
      </cdr:nvSpPr>
      <cdr:spPr>
        <a:xfrm xmlns:a="http://schemas.openxmlformats.org/drawingml/2006/main">
          <a:off x="2218660" y="1281223"/>
          <a:ext cx="4433777" cy="2030819"/>
        </a:xfrm>
        <a:custGeom xmlns:a="http://schemas.openxmlformats.org/drawingml/2006/main">
          <a:avLst/>
          <a:gdLst>
            <a:gd name="connsiteX0" fmla="*/ 0 w 4433777"/>
            <a:gd name="connsiteY0" fmla="*/ 0 h 2030819"/>
            <a:gd name="connsiteX1" fmla="*/ 786810 w 4433777"/>
            <a:gd name="connsiteY1" fmla="*/ 882503 h 2030819"/>
            <a:gd name="connsiteX2" fmla="*/ 1648047 w 4433777"/>
            <a:gd name="connsiteY2" fmla="*/ 1435396 h 2030819"/>
            <a:gd name="connsiteX3" fmla="*/ 3125973 w 4433777"/>
            <a:gd name="connsiteY3" fmla="*/ 1850065 h 2030819"/>
            <a:gd name="connsiteX4" fmla="*/ 4433777 w 4433777"/>
            <a:gd name="connsiteY4" fmla="*/ 2030819 h 2030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3777" h="2030819">
              <a:moveTo>
                <a:pt x="0" y="0"/>
              </a:moveTo>
              <a:cubicBezTo>
                <a:pt x="256068" y="321635"/>
                <a:pt x="512136" y="643270"/>
                <a:pt x="786810" y="882503"/>
              </a:cubicBezTo>
              <a:cubicBezTo>
                <a:pt x="1061484" y="1121736"/>
                <a:pt x="1258187" y="1274136"/>
                <a:pt x="1648047" y="1435396"/>
              </a:cubicBezTo>
              <a:cubicBezTo>
                <a:pt x="2037907" y="1596656"/>
                <a:pt x="2661685" y="1750828"/>
                <a:pt x="3125973" y="1850065"/>
              </a:cubicBezTo>
              <a:cubicBezTo>
                <a:pt x="3590261" y="1949302"/>
                <a:pt x="4012019" y="1990060"/>
                <a:pt x="4433777" y="2030819"/>
              </a:cubicBezTo>
            </a:path>
          </a:pathLst>
        </a:custGeom>
        <a:noFill xmlns:a="http://schemas.openxmlformats.org/drawingml/2006/main"/>
        <a:ln xmlns:a="http://schemas.openxmlformats.org/drawingml/2006/main" w="101600">
          <a:solidFill>
            <a:srgbClr val="FF0000"/>
          </a:solidFill>
          <a:prstDash val="dash"/>
          <a:tailEnd type="triangle"/>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8B987B-6643-43AA-9B56-509B80CCD0F3}" type="datetimeFigureOut">
              <a:rPr lang="en-US" smtClean="0"/>
              <a:t>8/13/2025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0D42F3-CDD5-4B19-B3DB-7C5223465AF0}" type="slidenum">
              <a:rPr lang="en-US" smtClean="0"/>
              <a:t>‹#›</a:t>
            </a:fld>
            <a:endParaRPr lang="en-US" dirty="0"/>
          </a:p>
        </p:txBody>
      </p:sp>
    </p:spTree>
    <p:extLst>
      <p:ext uri="{BB962C8B-B14F-4D97-AF65-F5344CB8AC3E}">
        <p14:creationId xmlns:p14="http://schemas.microsoft.com/office/powerpoint/2010/main" val="481058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1,000 pyrethroid insecticides have been synthesized since 1953 when Allethrin was first created by USDA scientists.</a:t>
            </a:r>
          </a:p>
          <a:p>
            <a:endParaRPr lang="en-US" dirty="0"/>
          </a:p>
          <a:p>
            <a:r>
              <a:rPr lang="en-US" dirty="0"/>
              <a:t>Synthetic pyrethroids are developed to mimic a compound name pyrethrum which is a natural insecticide produced by chrysanthemums.</a:t>
            </a:r>
          </a:p>
        </p:txBody>
      </p:sp>
      <p:sp>
        <p:nvSpPr>
          <p:cNvPr id="4" name="Slide Number Placeholder 3"/>
          <p:cNvSpPr>
            <a:spLocks noGrp="1"/>
          </p:cNvSpPr>
          <p:nvPr>
            <p:ph type="sldNum" sz="quarter" idx="5"/>
          </p:nvPr>
        </p:nvSpPr>
        <p:spPr/>
        <p:txBody>
          <a:bodyPr/>
          <a:lstStyle/>
          <a:p>
            <a:pPr>
              <a:defRPr/>
            </a:pPr>
            <a:fld id="{40E06CF5-019B-465A-8382-D55C704E3EE6}" type="slidenum">
              <a:rPr lang="en-US" smtClean="0"/>
              <a:pPr>
                <a:defRPr/>
              </a:pPr>
              <a:t>7</a:t>
            </a:fld>
            <a:endParaRPr lang="en-US" dirty="0"/>
          </a:p>
        </p:txBody>
      </p:sp>
    </p:spTree>
    <p:extLst>
      <p:ext uri="{BB962C8B-B14F-4D97-AF65-F5344CB8AC3E}">
        <p14:creationId xmlns:p14="http://schemas.microsoft.com/office/powerpoint/2010/main" val="3947105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extreme case (only fertilizer in the tank) to make a point, but I think this is the primary path of pyrethroids into waterways including </a:t>
            </a:r>
            <a:r>
              <a:rPr lang="en-US" dirty="0" err="1"/>
              <a:t>Ulatis</a:t>
            </a:r>
            <a:r>
              <a:rPr lang="en-US" dirty="0"/>
              <a:t> Creek.</a:t>
            </a:r>
          </a:p>
        </p:txBody>
      </p:sp>
      <p:sp>
        <p:nvSpPr>
          <p:cNvPr id="4" name="Slide Number Placeholder 3"/>
          <p:cNvSpPr>
            <a:spLocks noGrp="1"/>
          </p:cNvSpPr>
          <p:nvPr>
            <p:ph type="sldNum" sz="quarter" idx="5"/>
          </p:nvPr>
        </p:nvSpPr>
        <p:spPr/>
        <p:txBody>
          <a:bodyPr/>
          <a:lstStyle/>
          <a:p>
            <a:fld id="{49C75711-1373-49D8-ADC5-48AEB3600C2A}" type="slidenum">
              <a:rPr lang="en-US" smtClean="0"/>
              <a:t>25</a:t>
            </a:fld>
            <a:endParaRPr lang="en-US"/>
          </a:p>
        </p:txBody>
      </p:sp>
    </p:spTree>
    <p:extLst>
      <p:ext uri="{BB962C8B-B14F-4D97-AF65-F5344CB8AC3E}">
        <p14:creationId xmlns:p14="http://schemas.microsoft.com/office/powerpoint/2010/main" val="3838042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C75711-1373-49D8-ADC5-48AEB3600C2A}" type="slidenum">
              <a:rPr lang="en-US" smtClean="0"/>
              <a:t>26</a:t>
            </a:fld>
            <a:endParaRPr lang="en-US"/>
          </a:p>
        </p:txBody>
      </p:sp>
    </p:spTree>
    <p:extLst>
      <p:ext uri="{BB962C8B-B14F-4D97-AF65-F5344CB8AC3E}">
        <p14:creationId xmlns:p14="http://schemas.microsoft.com/office/powerpoint/2010/main" val="2719777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C75711-1373-49D8-ADC5-48AEB3600C2A}" type="slidenum">
              <a:rPr lang="en-US" smtClean="0"/>
              <a:t>27</a:t>
            </a:fld>
            <a:endParaRPr lang="en-US"/>
          </a:p>
        </p:txBody>
      </p:sp>
    </p:spTree>
    <p:extLst>
      <p:ext uri="{BB962C8B-B14F-4D97-AF65-F5344CB8AC3E}">
        <p14:creationId xmlns:p14="http://schemas.microsoft.com/office/powerpoint/2010/main" val="2469393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are data showing pesticide collected on sheets of card stock paper on the ground at set distances from hull split sprays in Colusa Co in 2014. </a:t>
            </a:r>
            <a:endParaRPr lang="en-US" dirty="0"/>
          </a:p>
          <a:p>
            <a:endParaRPr lang="en-US" dirty="0"/>
          </a:p>
          <a:p>
            <a:r>
              <a:rPr lang="en-US" dirty="0"/>
              <a:t>The large</a:t>
            </a:r>
            <a:r>
              <a:rPr lang="en-US" baseline="0" dirty="0"/>
              <a:t> droplets weigh more and drop out of the airstream as it slows down away from the sprayer.</a:t>
            </a:r>
          </a:p>
          <a:p>
            <a:endParaRPr lang="en-US" baseline="0" dirty="0"/>
          </a:p>
          <a:p>
            <a:r>
              <a:rPr lang="en-US" baseline="0" dirty="0"/>
              <a:t>That means pushing spray high into dense canopies with the crop high in those places</a:t>
            </a:r>
            <a:endParaRPr lang="en-US" dirty="0"/>
          </a:p>
        </p:txBody>
      </p:sp>
      <p:sp>
        <p:nvSpPr>
          <p:cNvPr id="4" name="Slide Number Placeholder 3"/>
          <p:cNvSpPr>
            <a:spLocks noGrp="1"/>
          </p:cNvSpPr>
          <p:nvPr>
            <p:ph type="sldNum" sz="quarter" idx="10"/>
          </p:nvPr>
        </p:nvSpPr>
        <p:spPr/>
        <p:txBody>
          <a:bodyPr/>
          <a:lstStyle/>
          <a:p>
            <a:fld id="{304EB1BF-1F04-43CC-96F9-B68D2FD0B777}" type="slidenum">
              <a:rPr lang="en-US" smtClean="0"/>
              <a:t>28</a:t>
            </a:fld>
            <a:endParaRPr lang="en-US"/>
          </a:p>
        </p:txBody>
      </p:sp>
    </p:spTree>
    <p:extLst>
      <p:ext uri="{BB962C8B-B14F-4D97-AF65-F5344CB8AC3E}">
        <p14:creationId xmlns:p14="http://schemas.microsoft.com/office/powerpoint/2010/main" val="1812064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4E0FB-110C-AAF6-49DF-7BC06D182C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DD1C2B-5A92-968D-BEE3-8E62183F2E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81EDFB-9D16-FFEA-8086-5DAEB3D33E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EF445E-9737-2A07-D833-7C24EBC02533}"/>
              </a:ext>
            </a:extLst>
          </p:cNvPr>
          <p:cNvSpPr>
            <a:spLocks noGrp="1"/>
          </p:cNvSpPr>
          <p:nvPr>
            <p:ph type="sldNum" sz="quarter" idx="5"/>
          </p:nvPr>
        </p:nvSpPr>
        <p:spPr/>
        <p:txBody>
          <a:bodyPr/>
          <a:lstStyle/>
          <a:p>
            <a:fld id="{49C75711-1373-49D8-ADC5-48AEB3600C2A}" type="slidenum">
              <a:rPr lang="en-US" smtClean="0"/>
              <a:t>29</a:t>
            </a:fld>
            <a:endParaRPr lang="en-US"/>
          </a:p>
        </p:txBody>
      </p:sp>
    </p:spTree>
    <p:extLst>
      <p:ext uri="{BB962C8B-B14F-4D97-AF65-F5344CB8AC3E}">
        <p14:creationId xmlns:p14="http://schemas.microsoft.com/office/powerpoint/2010/main" val="2943132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239B9-69C4-2F2A-59CC-7B172E628B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91C208-53D1-AE00-6C5D-05C2BCC81B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95F2C3-DAE6-547A-A3A5-CE7D8D6A89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275771-547A-3822-92B2-EFFCD0924F0D}"/>
              </a:ext>
            </a:extLst>
          </p:cNvPr>
          <p:cNvSpPr>
            <a:spLocks noGrp="1"/>
          </p:cNvSpPr>
          <p:nvPr>
            <p:ph type="sldNum" sz="quarter" idx="5"/>
          </p:nvPr>
        </p:nvSpPr>
        <p:spPr/>
        <p:txBody>
          <a:bodyPr/>
          <a:lstStyle/>
          <a:p>
            <a:fld id="{49C75711-1373-49D8-ADC5-48AEB3600C2A}" type="slidenum">
              <a:rPr lang="en-US" smtClean="0"/>
              <a:t>30</a:t>
            </a:fld>
            <a:endParaRPr lang="en-US"/>
          </a:p>
        </p:txBody>
      </p:sp>
    </p:spTree>
    <p:extLst>
      <p:ext uri="{BB962C8B-B14F-4D97-AF65-F5344CB8AC3E}">
        <p14:creationId xmlns:p14="http://schemas.microsoft.com/office/powerpoint/2010/main" val="3011344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 is under</a:t>
            </a:r>
            <a:r>
              <a:rPr lang="en-US" baseline="0" dirty="0"/>
              <a:t> 5 trees into an orchard.</a:t>
            </a:r>
            <a:endParaRPr lang="en-US" dirty="0"/>
          </a:p>
        </p:txBody>
      </p:sp>
      <p:sp>
        <p:nvSpPr>
          <p:cNvPr id="4" name="Slide Number Placeholder 3"/>
          <p:cNvSpPr>
            <a:spLocks noGrp="1"/>
          </p:cNvSpPr>
          <p:nvPr>
            <p:ph type="sldNum" sz="quarter" idx="10"/>
          </p:nvPr>
        </p:nvSpPr>
        <p:spPr/>
        <p:txBody>
          <a:bodyPr/>
          <a:lstStyle/>
          <a:p>
            <a:fld id="{304EB1BF-1F04-43CC-96F9-B68D2FD0B777}" type="slidenum">
              <a:rPr lang="en-US" smtClean="0"/>
              <a:t>31</a:t>
            </a:fld>
            <a:endParaRPr lang="en-US"/>
          </a:p>
        </p:txBody>
      </p:sp>
    </p:spTree>
    <p:extLst>
      <p:ext uri="{BB962C8B-B14F-4D97-AF65-F5344CB8AC3E}">
        <p14:creationId xmlns:p14="http://schemas.microsoft.com/office/powerpoint/2010/main" val="581533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C75711-1373-49D8-ADC5-48AEB3600C2A}" type="slidenum">
              <a:rPr lang="en-US" smtClean="0"/>
              <a:t>34</a:t>
            </a:fld>
            <a:endParaRPr lang="en-US"/>
          </a:p>
        </p:txBody>
      </p:sp>
    </p:spTree>
    <p:extLst>
      <p:ext uri="{BB962C8B-B14F-4D97-AF65-F5344CB8AC3E}">
        <p14:creationId xmlns:p14="http://schemas.microsoft.com/office/powerpoint/2010/main" val="144260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09FCC-7F02-6BEB-16B1-4E0DAA1877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42C45B-8C04-36CE-6F37-653E46AA18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4F85F-C71B-3E0E-D930-BAF136531974}"/>
              </a:ext>
            </a:extLst>
          </p:cNvPr>
          <p:cNvSpPr>
            <a:spLocks noGrp="1"/>
          </p:cNvSpPr>
          <p:nvPr>
            <p:ph type="body" idx="1"/>
          </p:nvPr>
        </p:nvSpPr>
        <p:spPr/>
        <p:txBody>
          <a:bodyPr/>
          <a:lstStyle/>
          <a:p>
            <a:r>
              <a:rPr lang="en-US" dirty="0"/>
              <a:t>More than 1,000 pyrethroid insecticides have been synthesized since 1953 when Allethrin was first created by USDA scientists.</a:t>
            </a:r>
          </a:p>
          <a:p>
            <a:endParaRPr lang="en-US" dirty="0"/>
          </a:p>
          <a:p>
            <a:r>
              <a:rPr lang="en-US" dirty="0"/>
              <a:t>Synthetic pyrethroids are developed to mimic a compound name pyrethrum which is a natural insecticide produced by chrysanthemums.</a:t>
            </a:r>
          </a:p>
        </p:txBody>
      </p:sp>
      <p:sp>
        <p:nvSpPr>
          <p:cNvPr id="4" name="Slide Number Placeholder 3">
            <a:extLst>
              <a:ext uri="{FF2B5EF4-FFF2-40B4-BE49-F238E27FC236}">
                <a16:creationId xmlns:a16="http://schemas.microsoft.com/office/drawing/2014/main" id="{3FEA92F1-55D7-EF41-6E43-B52C59567EE5}"/>
              </a:ext>
            </a:extLst>
          </p:cNvPr>
          <p:cNvSpPr>
            <a:spLocks noGrp="1"/>
          </p:cNvSpPr>
          <p:nvPr>
            <p:ph type="sldNum" sz="quarter" idx="5"/>
          </p:nvPr>
        </p:nvSpPr>
        <p:spPr/>
        <p:txBody>
          <a:bodyPr/>
          <a:lstStyle/>
          <a:p>
            <a:pPr>
              <a:defRPr/>
            </a:pPr>
            <a:fld id="{40E06CF5-019B-465A-8382-D55C704E3EE6}" type="slidenum">
              <a:rPr lang="en-US" smtClean="0"/>
              <a:pPr>
                <a:defRPr/>
              </a:pPr>
              <a:t>45</a:t>
            </a:fld>
            <a:endParaRPr lang="en-US" dirty="0"/>
          </a:p>
        </p:txBody>
      </p:sp>
    </p:spTree>
    <p:extLst>
      <p:ext uri="{BB962C8B-B14F-4D97-AF65-F5344CB8AC3E}">
        <p14:creationId xmlns:p14="http://schemas.microsoft.com/office/powerpoint/2010/main" val="3748339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32FBD-E715-24BB-E856-51A8AC2DD0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317545-AE70-B03F-BF5E-0E3133820B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6A4F5B-C289-97E9-7B83-A530CCF357A5}"/>
              </a:ext>
            </a:extLst>
          </p:cNvPr>
          <p:cNvSpPr>
            <a:spLocks noGrp="1"/>
          </p:cNvSpPr>
          <p:nvPr>
            <p:ph type="body" idx="1"/>
          </p:nvPr>
        </p:nvSpPr>
        <p:spPr/>
        <p:txBody>
          <a:bodyPr/>
          <a:lstStyle/>
          <a:p>
            <a:r>
              <a:rPr lang="en-US" dirty="0"/>
              <a:t>More than 1,000 pyrethroid insecticides have been synthesized since 1953 when Allethrin was first created by USDA scientists.</a:t>
            </a:r>
          </a:p>
          <a:p>
            <a:endParaRPr lang="en-US" dirty="0"/>
          </a:p>
          <a:p>
            <a:r>
              <a:rPr lang="en-US" dirty="0"/>
              <a:t>Synthetic pyrethroids are developed to mimic a compound name pyrethrum which is a natural insecticide produced by chrysanthemums.</a:t>
            </a:r>
          </a:p>
        </p:txBody>
      </p:sp>
      <p:sp>
        <p:nvSpPr>
          <p:cNvPr id="4" name="Slide Number Placeholder 3">
            <a:extLst>
              <a:ext uri="{FF2B5EF4-FFF2-40B4-BE49-F238E27FC236}">
                <a16:creationId xmlns:a16="http://schemas.microsoft.com/office/drawing/2014/main" id="{C38F2BEF-BE95-B3E1-E2F6-16F4ECE33FF4}"/>
              </a:ext>
            </a:extLst>
          </p:cNvPr>
          <p:cNvSpPr>
            <a:spLocks noGrp="1"/>
          </p:cNvSpPr>
          <p:nvPr>
            <p:ph type="sldNum" sz="quarter" idx="5"/>
          </p:nvPr>
        </p:nvSpPr>
        <p:spPr/>
        <p:txBody>
          <a:bodyPr/>
          <a:lstStyle/>
          <a:p>
            <a:pPr>
              <a:defRPr/>
            </a:pPr>
            <a:fld id="{40E06CF5-019B-465A-8382-D55C704E3EE6}" type="slidenum">
              <a:rPr lang="en-US" smtClean="0"/>
              <a:pPr>
                <a:defRPr/>
              </a:pPr>
              <a:t>8</a:t>
            </a:fld>
            <a:endParaRPr lang="en-US" dirty="0"/>
          </a:p>
        </p:txBody>
      </p:sp>
    </p:spTree>
    <p:extLst>
      <p:ext uri="{BB962C8B-B14F-4D97-AF65-F5344CB8AC3E}">
        <p14:creationId xmlns:p14="http://schemas.microsoft.com/office/powerpoint/2010/main" val="3073142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0D42F3-CDD5-4B19-B3DB-7C5223465AF0}" type="slidenum">
              <a:rPr lang="en-US" smtClean="0"/>
              <a:t>10</a:t>
            </a:fld>
            <a:endParaRPr lang="en-US" dirty="0"/>
          </a:p>
        </p:txBody>
      </p:sp>
    </p:spTree>
    <p:extLst>
      <p:ext uri="{BB962C8B-B14F-4D97-AF65-F5344CB8AC3E}">
        <p14:creationId xmlns:p14="http://schemas.microsoft.com/office/powerpoint/2010/main" val="2076689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1,000 pyrethroid insecticides have been synthesized since 1953 when Allethrin was first created by USDA scientists.</a:t>
            </a:r>
          </a:p>
          <a:p>
            <a:endParaRPr lang="en-US" dirty="0"/>
          </a:p>
          <a:p>
            <a:r>
              <a:rPr lang="en-US" dirty="0"/>
              <a:t>Synthetic pyrethroids are developed to mimic a compound name pyrethrum which is a natural insecticide produced by chrysanthemums.</a:t>
            </a:r>
          </a:p>
        </p:txBody>
      </p:sp>
      <p:sp>
        <p:nvSpPr>
          <p:cNvPr id="4" name="Slide Number Placeholder 3"/>
          <p:cNvSpPr>
            <a:spLocks noGrp="1"/>
          </p:cNvSpPr>
          <p:nvPr>
            <p:ph type="sldNum" sz="quarter" idx="5"/>
          </p:nvPr>
        </p:nvSpPr>
        <p:spPr/>
        <p:txBody>
          <a:bodyPr/>
          <a:lstStyle/>
          <a:p>
            <a:pPr>
              <a:defRPr/>
            </a:pPr>
            <a:fld id="{40E06CF5-019B-465A-8382-D55C704E3EE6}" type="slidenum">
              <a:rPr lang="en-US" smtClean="0"/>
              <a:pPr>
                <a:defRPr/>
              </a:pPr>
              <a:t>18</a:t>
            </a:fld>
            <a:endParaRPr lang="en-US" dirty="0"/>
          </a:p>
        </p:txBody>
      </p:sp>
    </p:spTree>
    <p:extLst>
      <p:ext uri="{BB962C8B-B14F-4D97-AF65-F5344CB8AC3E}">
        <p14:creationId xmlns:p14="http://schemas.microsoft.com/office/powerpoint/2010/main" val="2943152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1,000 pyrethroid insecticides have been synthesized since 1953 when Allethrin was first created by USDA scientists.</a:t>
            </a:r>
          </a:p>
          <a:p>
            <a:endParaRPr lang="en-US" dirty="0"/>
          </a:p>
          <a:p>
            <a:r>
              <a:rPr lang="en-US" dirty="0"/>
              <a:t>Synthetic pyrethroids are developed to mimic a compound name pyrethrum which is a natural insecticide produced by chrysanthemums.</a:t>
            </a:r>
          </a:p>
        </p:txBody>
      </p:sp>
      <p:sp>
        <p:nvSpPr>
          <p:cNvPr id="4" name="Slide Number Placeholder 3"/>
          <p:cNvSpPr>
            <a:spLocks noGrp="1"/>
          </p:cNvSpPr>
          <p:nvPr>
            <p:ph type="sldNum" sz="quarter" idx="5"/>
          </p:nvPr>
        </p:nvSpPr>
        <p:spPr/>
        <p:txBody>
          <a:bodyPr/>
          <a:lstStyle/>
          <a:p>
            <a:pPr>
              <a:defRPr/>
            </a:pPr>
            <a:fld id="{40E06CF5-019B-465A-8382-D55C704E3EE6}" type="slidenum">
              <a:rPr lang="en-US" smtClean="0"/>
              <a:pPr>
                <a:defRPr/>
              </a:pPr>
              <a:t>19</a:t>
            </a:fld>
            <a:endParaRPr lang="en-US" dirty="0"/>
          </a:p>
        </p:txBody>
      </p:sp>
    </p:spTree>
    <p:extLst>
      <p:ext uri="{BB962C8B-B14F-4D97-AF65-F5344CB8AC3E}">
        <p14:creationId xmlns:p14="http://schemas.microsoft.com/office/powerpoint/2010/main" val="3757602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0D42F3-CDD5-4B19-B3DB-7C5223465AF0}" type="slidenum">
              <a:rPr lang="en-US" smtClean="0"/>
              <a:t>20</a:t>
            </a:fld>
            <a:endParaRPr lang="en-US" dirty="0"/>
          </a:p>
        </p:txBody>
      </p:sp>
    </p:spTree>
    <p:extLst>
      <p:ext uri="{BB962C8B-B14F-4D97-AF65-F5344CB8AC3E}">
        <p14:creationId xmlns:p14="http://schemas.microsoft.com/office/powerpoint/2010/main" val="381313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3CF60-0425-6744-E780-9B8BF7941B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42D5AB-66B6-C982-8968-581F175193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57221C-849B-3619-F59B-C3FFD19DDA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533EDF-C279-1FC6-C0B6-BC780FDE5263}"/>
              </a:ext>
            </a:extLst>
          </p:cNvPr>
          <p:cNvSpPr>
            <a:spLocks noGrp="1"/>
          </p:cNvSpPr>
          <p:nvPr>
            <p:ph type="sldNum" sz="quarter" idx="5"/>
          </p:nvPr>
        </p:nvSpPr>
        <p:spPr/>
        <p:txBody>
          <a:bodyPr/>
          <a:lstStyle/>
          <a:p>
            <a:fld id="{DC0D42F3-CDD5-4B19-B3DB-7C5223465AF0}" type="slidenum">
              <a:rPr lang="en-US" smtClean="0"/>
              <a:t>21</a:t>
            </a:fld>
            <a:endParaRPr lang="en-US" dirty="0"/>
          </a:p>
        </p:txBody>
      </p:sp>
    </p:spTree>
    <p:extLst>
      <p:ext uri="{BB962C8B-B14F-4D97-AF65-F5344CB8AC3E}">
        <p14:creationId xmlns:p14="http://schemas.microsoft.com/office/powerpoint/2010/main" val="1515391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B3F4F-DF85-89F6-94FC-FC9D0C45C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C87650-DA6C-99A2-5802-504FE0E8CF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CD305A-9089-2A13-CCE2-8E1344E6C0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B56FEC-7A61-C6FA-D89F-AC42824A09DD}"/>
              </a:ext>
            </a:extLst>
          </p:cNvPr>
          <p:cNvSpPr>
            <a:spLocks noGrp="1"/>
          </p:cNvSpPr>
          <p:nvPr>
            <p:ph type="sldNum" sz="quarter" idx="5"/>
          </p:nvPr>
        </p:nvSpPr>
        <p:spPr/>
        <p:txBody>
          <a:bodyPr/>
          <a:lstStyle/>
          <a:p>
            <a:fld id="{DC0D42F3-CDD5-4B19-B3DB-7C5223465AF0}" type="slidenum">
              <a:rPr lang="en-US" smtClean="0"/>
              <a:t>22</a:t>
            </a:fld>
            <a:endParaRPr lang="en-US" dirty="0"/>
          </a:p>
        </p:txBody>
      </p:sp>
    </p:spTree>
    <p:extLst>
      <p:ext uri="{BB962C8B-B14F-4D97-AF65-F5344CB8AC3E}">
        <p14:creationId xmlns:p14="http://schemas.microsoft.com/office/powerpoint/2010/main" val="3918189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C75711-1373-49D8-ADC5-48AEB3600C2A}" type="slidenum">
              <a:rPr lang="en-US" smtClean="0"/>
              <a:t>24</a:t>
            </a:fld>
            <a:endParaRPr lang="en-US"/>
          </a:p>
        </p:txBody>
      </p:sp>
    </p:spTree>
    <p:extLst>
      <p:ext uri="{BB962C8B-B14F-4D97-AF65-F5344CB8AC3E}">
        <p14:creationId xmlns:p14="http://schemas.microsoft.com/office/powerpoint/2010/main" val="4081563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7738AC-6B4A-47A3-97FE-C2F8DAF0E120}" type="datetime1">
              <a:rPr lang="en-US" smtClean="0"/>
              <a:t>8/13/2025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20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1833CB-E0F3-4815-A053-A4A06B6F1949}" type="datetime1">
              <a:rPr lang="en-US" smtClean="0"/>
              <a:t>8/13/2025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97198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0C1C96-F193-4231-82D6-B96CAC29C82B}" type="datetime1">
              <a:rPr lang="en-US" smtClean="0"/>
              <a:t>8/13/2025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97779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55751" y="609600"/>
            <a:ext cx="9235016"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8139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26ECA6-D1AF-437B-A1A1-DBAB77CB7403}" type="datetime1">
              <a:rPr lang="en-US" smtClean="0"/>
              <a:t>8/13/2025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196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53A0C1C-468B-4792-9247-F146724EB5E3}" type="datetime1">
              <a:rPr lang="en-US" smtClean="0"/>
              <a:t>8/13/2025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00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BC9607B-4E6E-4F07-A84F-5B8436A64A96}" type="datetime1">
              <a:rPr lang="en-US" smtClean="0"/>
              <a:t>8/13/2025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38767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58159F-4DBF-45CC-A011-F6B46A46FB89}" type="datetime1">
              <a:rPr lang="en-US" smtClean="0"/>
              <a:t>8/13/2025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36702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90945F-7237-4F18-95DF-8500E0AEC36A}" type="datetime1">
              <a:rPr lang="en-US" smtClean="0"/>
              <a:t>8/13/2025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13202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D72765F-EB39-4D7A-B19E-1E3A352BEA8F}" type="datetime1">
              <a:rPr lang="en-US" smtClean="0"/>
              <a:t>8/13/2025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84706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DAE42F6-D1E3-4846-8AFB-AE77D3080AC1}" type="datetime1">
              <a:rPr lang="en-US" smtClean="0"/>
              <a:t>8/13/2025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979563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E34EECC-1E30-48C7-AB21-21F5507DA726}" type="datetime1">
              <a:rPr lang="en-US" smtClean="0"/>
              <a:t>8/13/2025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60262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5019D4C-3BDC-48A5-A8BA-815A9D36594C}" type="datetime1">
              <a:rPr lang="en-US" smtClean="0"/>
              <a:t>8/13/2025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2754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16.jpg"/></Relationships>
</file>

<file path=ppt/slides/_rels/slide3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6.xml.rels><?xml version="1.0" encoding="UTF-8" standalone="yes"?>
<Relationships xmlns="http://schemas.openxmlformats.org/package/2006/relationships"><Relationship Id="rId3" Type="http://schemas.openxmlformats.org/officeDocument/2006/relationships/hyperlink" Target="mailto:martha-mckeen@dixonrcd.org" TargetMode="External"/><Relationship Id="rId2" Type="http://schemas.openxmlformats.org/officeDocument/2006/relationships/hyperlink" Target="https://www.dixonrcd.org/ulatis-sediment-toxicity"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3C9CC-F0AD-4F56-9B0F-18ED29C3B4C9}"/>
              </a:ext>
            </a:extLst>
          </p:cNvPr>
          <p:cNvSpPr>
            <a:spLocks noGrp="1"/>
          </p:cNvSpPr>
          <p:nvPr>
            <p:ph type="ctrTitle"/>
          </p:nvPr>
        </p:nvSpPr>
        <p:spPr>
          <a:xfrm>
            <a:off x="363749" y="3467000"/>
            <a:ext cx="7858664" cy="2642867"/>
          </a:xfrm>
        </p:spPr>
        <p:txBody>
          <a:bodyPr>
            <a:normAutofit fontScale="90000"/>
          </a:bodyPr>
          <a:lstStyle/>
          <a:p>
            <a:pPr algn="l"/>
            <a:r>
              <a:rPr lang="en-US" sz="7000" dirty="0"/>
              <a:t>Grower Meeting:</a:t>
            </a:r>
            <a:br>
              <a:rPr lang="en-US" sz="4000" dirty="0"/>
            </a:br>
            <a:r>
              <a:rPr lang="en-US" sz="7000" dirty="0"/>
              <a:t> </a:t>
            </a:r>
            <a:br>
              <a:rPr lang="en-US" sz="7000" dirty="0"/>
            </a:br>
            <a:r>
              <a:rPr lang="en-US" sz="4400" dirty="0"/>
              <a:t>Exceedances of the water quality objectives for pyrethroid pesticides</a:t>
            </a:r>
          </a:p>
        </p:txBody>
      </p:sp>
      <p:sp>
        <p:nvSpPr>
          <p:cNvPr id="3" name="Subtitle 2">
            <a:extLst>
              <a:ext uri="{FF2B5EF4-FFF2-40B4-BE49-F238E27FC236}">
                <a16:creationId xmlns:a16="http://schemas.microsoft.com/office/drawing/2014/main" id="{F5138C4F-5ED7-4B74-B0C6-2DF6DC04F194}"/>
              </a:ext>
            </a:extLst>
          </p:cNvPr>
          <p:cNvSpPr>
            <a:spLocks noGrp="1"/>
          </p:cNvSpPr>
          <p:nvPr>
            <p:ph type="subTitle" idx="1"/>
          </p:nvPr>
        </p:nvSpPr>
        <p:spPr>
          <a:xfrm>
            <a:off x="1074266" y="769699"/>
            <a:ext cx="6437630" cy="2008335"/>
          </a:xfrm>
        </p:spPr>
        <p:txBody>
          <a:bodyPr>
            <a:normAutofit/>
          </a:bodyPr>
          <a:lstStyle/>
          <a:p>
            <a:r>
              <a:rPr lang="en-US" sz="2800" dirty="0"/>
              <a:t>Dixon/Solano RCD</a:t>
            </a:r>
          </a:p>
          <a:p>
            <a:r>
              <a:rPr lang="en-US" sz="2800" dirty="0"/>
              <a:t>Water Quality Coalition</a:t>
            </a:r>
          </a:p>
          <a:p>
            <a:pPr algn="l"/>
            <a:r>
              <a:rPr lang="en-US" sz="2800" dirty="0"/>
              <a:t>August 13, 2025</a:t>
            </a:r>
          </a:p>
        </p:txBody>
      </p:sp>
      <p:pic>
        <p:nvPicPr>
          <p:cNvPr id="4" name="Picture 3"/>
          <p:cNvPicPr>
            <a:picLocks noChangeAspect="1"/>
          </p:cNvPicPr>
          <p:nvPr/>
        </p:nvPicPr>
        <p:blipFill>
          <a:blip r:embed="rId2"/>
          <a:stretch>
            <a:fillRect/>
          </a:stretch>
        </p:blipFill>
        <p:spPr>
          <a:xfrm>
            <a:off x="8062146" y="769699"/>
            <a:ext cx="3578302" cy="4771069"/>
          </a:xfrm>
          <a:prstGeom prst="rect">
            <a:avLst/>
          </a:prstGeom>
          <a:ln>
            <a:solidFill>
              <a:schemeClr val="tx1"/>
            </a:solidFill>
          </a:ln>
        </p:spPr>
      </p:pic>
      <p:sp>
        <p:nvSpPr>
          <p:cNvPr id="12" name="TextBox 11">
            <a:extLst>
              <a:ext uri="{FF2B5EF4-FFF2-40B4-BE49-F238E27FC236}">
                <a16:creationId xmlns:a16="http://schemas.microsoft.com/office/drawing/2014/main" id="{B9B0EF0B-983A-88CA-1B77-1C997CF13326}"/>
              </a:ext>
            </a:extLst>
          </p:cNvPr>
          <p:cNvSpPr txBox="1"/>
          <p:nvPr/>
        </p:nvSpPr>
        <p:spPr bwMode="auto">
          <a:xfrm>
            <a:off x="9413391" y="5652309"/>
            <a:ext cx="16002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algn="ctr"/>
            <a:r>
              <a:rPr lang="en-US" sz="1200" i="1" kern="0" dirty="0"/>
              <a:t>Ulatis Creek</a:t>
            </a:r>
          </a:p>
        </p:txBody>
      </p:sp>
    </p:spTree>
    <p:extLst>
      <p:ext uri="{BB962C8B-B14F-4D97-AF65-F5344CB8AC3E}">
        <p14:creationId xmlns:p14="http://schemas.microsoft.com/office/powerpoint/2010/main" val="4125624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10</a:t>
            </a:fld>
            <a:endParaRPr lang="en-US" dirty="0"/>
          </a:p>
        </p:txBody>
      </p:sp>
      <p:pic>
        <p:nvPicPr>
          <p:cNvPr id="10" name="Content Placeholder 9"/>
          <p:cNvPicPr>
            <a:picLocks noGrp="1" noChangeAspect="1"/>
          </p:cNvPicPr>
          <p:nvPr>
            <p:ph idx="1"/>
          </p:nvPr>
        </p:nvPicPr>
        <p:blipFill rotWithShape="1">
          <a:blip r:embed="rId3"/>
          <a:srcRect t="9957" b="5614"/>
          <a:stretch/>
        </p:blipFill>
        <p:spPr>
          <a:xfrm>
            <a:off x="536119" y="286603"/>
            <a:ext cx="11119762" cy="5280915"/>
          </a:xfrm>
          <a:prstGeom prst="rect">
            <a:avLst/>
          </a:prstGeom>
        </p:spPr>
      </p:pic>
      <p:sp>
        <p:nvSpPr>
          <p:cNvPr id="3" name="TextBox 2">
            <a:extLst>
              <a:ext uri="{FF2B5EF4-FFF2-40B4-BE49-F238E27FC236}">
                <a16:creationId xmlns:a16="http://schemas.microsoft.com/office/drawing/2014/main" id="{E9BF16D6-1883-DA5F-CD8C-029FC63C2BFF}"/>
              </a:ext>
            </a:extLst>
          </p:cNvPr>
          <p:cNvSpPr txBox="1"/>
          <p:nvPr/>
        </p:nvSpPr>
        <p:spPr>
          <a:xfrm>
            <a:off x="1255156" y="2502706"/>
            <a:ext cx="1493233" cy="369332"/>
          </a:xfrm>
          <a:prstGeom prst="rect">
            <a:avLst/>
          </a:prstGeom>
          <a:noFill/>
        </p:spPr>
        <p:txBody>
          <a:bodyPr wrap="square" rtlCol="0">
            <a:spAutoFit/>
          </a:bodyPr>
          <a:lstStyle/>
          <a:p>
            <a:r>
              <a:rPr lang="en-US" dirty="0">
                <a:highlight>
                  <a:srgbClr val="00FFFF"/>
                </a:highlight>
              </a:rPr>
              <a:t>Commercial</a:t>
            </a:r>
          </a:p>
        </p:txBody>
      </p:sp>
      <p:sp>
        <p:nvSpPr>
          <p:cNvPr id="5" name="TextBox 4">
            <a:extLst>
              <a:ext uri="{FF2B5EF4-FFF2-40B4-BE49-F238E27FC236}">
                <a16:creationId xmlns:a16="http://schemas.microsoft.com/office/drawing/2014/main" id="{4C1F0C9D-7AC3-56D7-3325-5F630BAAB890}"/>
              </a:ext>
            </a:extLst>
          </p:cNvPr>
          <p:cNvSpPr txBox="1"/>
          <p:nvPr/>
        </p:nvSpPr>
        <p:spPr>
          <a:xfrm>
            <a:off x="450289" y="4362983"/>
            <a:ext cx="1493233" cy="369332"/>
          </a:xfrm>
          <a:prstGeom prst="rect">
            <a:avLst/>
          </a:prstGeom>
          <a:noFill/>
        </p:spPr>
        <p:txBody>
          <a:bodyPr wrap="square" rtlCol="0">
            <a:spAutoFit/>
          </a:bodyPr>
          <a:lstStyle/>
          <a:p>
            <a:r>
              <a:rPr lang="en-US" dirty="0">
                <a:highlight>
                  <a:srgbClr val="00FFFF"/>
                </a:highlight>
              </a:rPr>
              <a:t>Municipal</a:t>
            </a:r>
          </a:p>
        </p:txBody>
      </p:sp>
      <p:sp>
        <p:nvSpPr>
          <p:cNvPr id="6" name="TextBox 5">
            <a:extLst>
              <a:ext uri="{FF2B5EF4-FFF2-40B4-BE49-F238E27FC236}">
                <a16:creationId xmlns:a16="http://schemas.microsoft.com/office/drawing/2014/main" id="{D3296F12-EF38-9F4C-889E-23358C469781}"/>
              </a:ext>
            </a:extLst>
          </p:cNvPr>
          <p:cNvSpPr txBox="1"/>
          <p:nvPr/>
        </p:nvSpPr>
        <p:spPr>
          <a:xfrm>
            <a:off x="3565649" y="1508312"/>
            <a:ext cx="1493233" cy="369332"/>
          </a:xfrm>
          <a:prstGeom prst="rect">
            <a:avLst/>
          </a:prstGeom>
          <a:noFill/>
        </p:spPr>
        <p:txBody>
          <a:bodyPr wrap="square" rtlCol="0">
            <a:spAutoFit/>
          </a:bodyPr>
          <a:lstStyle/>
          <a:p>
            <a:r>
              <a:rPr lang="en-US" dirty="0">
                <a:highlight>
                  <a:srgbClr val="00FFFF"/>
                </a:highlight>
              </a:rPr>
              <a:t>Agriculture</a:t>
            </a:r>
          </a:p>
        </p:txBody>
      </p:sp>
      <p:sp>
        <p:nvSpPr>
          <p:cNvPr id="7" name="TextBox 6">
            <a:extLst>
              <a:ext uri="{FF2B5EF4-FFF2-40B4-BE49-F238E27FC236}">
                <a16:creationId xmlns:a16="http://schemas.microsoft.com/office/drawing/2014/main" id="{2A11EA28-4640-126A-BB8B-392CE66DD5ED}"/>
              </a:ext>
            </a:extLst>
          </p:cNvPr>
          <p:cNvSpPr txBox="1"/>
          <p:nvPr/>
        </p:nvSpPr>
        <p:spPr>
          <a:xfrm>
            <a:off x="536119" y="907184"/>
            <a:ext cx="1308059" cy="369332"/>
          </a:xfrm>
          <a:prstGeom prst="rect">
            <a:avLst/>
          </a:prstGeom>
          <a:noFill/>
        </p:spPr>
        <p:txBody>
          <a:bodyPr wrap="square" rtlCol="0">
            <a:spAutoFit/>
          </a:bodyPr>
          <a:lstStyle/>
          <a:p>
            <a:r>
              <a:rPr lang="en-US" dirty="0">
                <a:highlight>
                  <a:srgbClr val="00FFFF"/>
                </a:highlight>
              </a:rPr>
              <a:t>Urban</a:t>
            </a:r>
          </a:p>
        </p:txBody>
      </p:sp>
      <p:cxnSp>
        <p:nvCxnSpPr>
          <p:cNvPr id="12" name="Straight Arrow Connector 11">
            <a:extLst>
              <a:ext uri="{FF2B5EF4-FFF2-40B4-BE49-F238E27FC236}">
                <a16:creationId xmlns:a16="http://schemas.microsoft.com/office/drawing/2014/main" id="{23D61968-DBAF-8941-1EEC-6E106279760A}"/>
              </a:ext>
            </a:extLst>
          </p:cNvPr>
          <p:cNvCxnSpPr>
            <a:cxnSpLocks/>
          </p:cNvCxnSpPr>
          <p:nvPr/>
        </p:nvCxnSpPr>
        <p:spPr>
          <a:xfrm>
            <a:off x="1255156" y="1235934"/>
            <a:ext cx="8379330" cy="3545969"/>
          </a:xfrm>
          <a:prstGeom prst="straightConnector1">
            <a:avLst/>
          </a:prstGeom>
          <a:ln w="28575">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1CA5CD0-6961-5650-F786-50C7BC9A2596}"/>
              </a:ext>
            </a:extLst>
          </p:cNvPr>
          <p:cNvCxnSpPr>
            <a:cxnSpLocks/>
          </p:cNvCxnSpPr>
          <p:nvPr/>
        </p:nvCxnSpPr>
        <p:spPr>
          <a:xfrm>
            <a:off x="1621766" y="4575975"/>
            <a:ext cx="7910423" cy="544666"/>
          </a:xfrm>
          <a:prstGeom prst="straightConnector1">
            <a:avLst/>
          </a:prstGeom>
          <a:ln w="28575">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19CD8C1-AEA8-B2F6-68FA-ACACD6B9E623}"/>
              </a:ext>
            </a:extLst>
          </p:cNvPr>
          <p:cNvCxnSpPr>
            <a:cxnSpLocks/>
          </p:cNvCxnSpPr>
          <p:nvPr/>
        </p:nvCxnSpPr>
        <p:spPr>
          <a:xfrm>
            <a:off x="2575611" y="2733526"/>
            <a:ext cx="6956578" cy="2237457"/>
          </a:xfrm>
          <a:prstGeom prst="straightConnector1">
            <a:avLst/>
          </a:prstGeom>
          <a:ln w="28575">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B50C4C5-EDCA-1812-FD9F-7CCBFFEB7139}"/>
              </a:ext>
            </a:extLst>
          </p:cNvPr>
          <p:cNvCxnSpPr>
            <a:cxnSpLocks/>
          </p:cNvCxnSpPr>
          <p:nvPr/>
        </p:nvCxnSpPr>
        <p:spPr>
          <a:xfrm>
            <a:off x="4745690" y="1754556"/>
            <a:ext cx="4993035" cy="2933680"/>
          </a:xfrm>
          <a:prstGeom prst="straightConnector1">
            <a:avLst/>
          </a:prstGeom>
          <a:ln w="28575">
            <a:headEnd w="lg" len="lg"/>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67731F41-3EF3-4953-F3A9-04339EC2D1FB}"/>
              </a:ext>
            </a:extLst>
          </p:cNvPr>
          <p:cNvSpPr/>
          <p:nvPr/>
        </p:nvSpPr>
        <p:spPr>
          <a:xfrm>
            <a:off x="9550851" y="4688236"/>
            <a:ext cx="1422752" cy="570731"/>
          </a:xfrm>
          <a:prstGeom prst="ellipse">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9854254-AD4C-628C-B200-2AD4641E6BBD}"/>
              </a:ext>
            </a:extLst>
          </p:cNvPr>
          <p:cNvSpPr txBox="1"/>
          <p:nvPr/>
        </p:nvSpPr>
        <p:spPr>
          <a:xfrm>
            <a:off x="167230" y="5596873"/>
            <a:ext cx="12131040" cy="707886"/>
          </a:xfrm>
          <a:prstGeom prst="rect">
            <a:avLst/>
          </a:prstGeom>
          <a:noFill/>
        </p:spPr>
        <p:txBody>
          <a:bodyPr wrap="square">
            <a:spAutoFit/>
          </a:bodyPr>
          <a:lstStyle/>
          <a:p>
            <a:pPr marL="285750" indent="-285750">
              <a:buFont typeface="Arial" panose="020B0604020202020204" pitchFamily="34" charset="0"/>
              <a:buChar char="•"/>
            </a:pPr>
            <a:r>
              <a:rPr lang="en-US" sz="2000" dirty="0"/>
              <a:t>In communication with the Solano Ag Commissioner’s office and entities such as the Easterly Wastewater facility.</a:t>
            </a:r>
          </a:p>
          <a:p>
            <a:pPr marL="285750" indent="-285750">
              <a:buFont typeface="Arial" panose="020B0604020202020204" pitchFamily="34" charset="0"/>
              <a:buChar char="•"/>
            </a:pPr>
            <a:r>
              <a:rPr lang="en-US" sz="2000" dirty="0"/>
              <a:t>Shared with the Regional Board that all entries drain into the D/S subwatershed representative monitoring site.</a:t>
            </a:r>
          </a:p>
        </p:txBody>
      </p:sp>
    </p:spTree>
    <p:extLst>
      <p:ext uri="{BB962C8B-B14F-4D97-AF65-F5344CB8AC3E}">
        <p14:creationId xmlns:p14="http://schemas.microsoft.com/office/powerpoint/2010/main" val="2776068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5D5B6-1EE6-4A33-9D8C-0932DF771FAF}"/>
              </a:ext>
            </a:extLst>
          </p:cNvPr>
          <p:cNvSpPr>
            <a:spLocks noGrp="1"/>
          </p:cNvSpPr>
          <p:nvPr>
            <p:ph type="title"/>
          </p:nvPr>
        </p:nvSpPr>
        <p:spPr>
          <a:xfrm>
            <a:off x="1060181" y="749712"/>
            <a:ext cx="9206288" cy="984896"/>
          </a:xfrm>
        </p:spPr>
        <p:txBody>
          <a:bodyPr>
            <a:normAutofit fontScale="90000"/>
          </a:bodyPr>
          <a:lstStyle/>
          <a:p>
            <a:pPr algn="l"/>
            <a:r>
              <a:rPr lang="en-US" dirty="0"/>
              <a:t>Overview of a Management Plan (MP)</a:t>
            </a:r>
          </a:p>
        </p:txBody>
      </p:sp>
      <p:sp>
        <p:nvSpPr>
          <p:cNvPr id="5" name="Content Placeholder 4"/>
          <p:cNvSpPr>
            <a:spLocks noGrp="1"/>
          </p:cNvSpPr>
          <p:nvPr>
            <p:ph idx="1"/>
          </p:nvPr>
        </p:nvSpPr>
        <p:spPr>
          <a:xfrm>
            <a:off x="1060181" y="1802920"/>
            <a:ext cx="9813629" cy="4520241"/>
          </a:xfrm>
        </p:spPr>
        <p:txBody>
          <a:bodyPr>
            <a:normAutofit/>
          </a:bodyPr>
          <a:lstStyle/>
          <a:p>
            <a:pPr>
              <a:buFont typeface="Wingdings" panose="05000000000000000000" pitchFamily="2" charset="2"/>
              <a:buChar char="ü"/>
            </a:pPr>
            <a:r>
              <a:rPr lang="en-US" sz="3200" dirty="0"/>
              <a:t>Environmental concerns</a:t>
            </a:r>
          </a:p>
          <a:p>
            <a:pPr>
              <a:buFont typeface="Wingdings" panose="05000000000000000000" pitchFamily="2" charset="2"/>
              <a:buChar char="ü"/>
            </a:pPr>
            <a:r>
              <a:rPr lang="en-US" sz="3200" dirty="0"/>
              <a:t>Program costs increase</a:t>
            </a:r>
          </a:p>
          <a:p>
            <a:pPr>
              <a:buFont typeface="Wingdings" panose="05000000000000000000" pitchFamily="2" charset="2"/>
              <a:buChar char="ü"/>
            </a:pPr>
            <a:r>
              <a:rPr lang="en-US" sz="3200" dirty="0"/>
              <a:t>Increased water quality monitoring</a:t>
            </a:r>
          </a:p>
          <a:p>
            <a:pPr>
              <a:buFont typeface="Wingdings" panose="05000000000000000000" pitchFamily="2" charset="2"/>
              <a:buChar char="ü"/>
            </a:pPr>
            <a:r>
              <a:rPr lang="en-US" sz="3200" dirty="0"/>
              <a:t>Additional outreach and training</a:t>
            </a:r>
          </a:p>
          <a:p>
            <a:pPr>
              <a:buFont typeface="Wingdings" panose="05000000000000000000" pitchFamily="2" charset="2"/>
              <a:buChar char="ü"/>
            </a:pPr>
            <a:r>
              <a:rPr lang="en-US" sz="3200" dirty="0"/>
              <a:t>Additional report writing and analysis by consultants</a:t>
            </a:r>
          </a:p>
          <a:p>
            <a:pPr>
              <a:buFont typeface="Wingdings" panose="05000000000000000000" pitchFamily="2" charset="2"/>
              <a:buChar char="ü"/>
            </a:pPr>
            <a:r>
              <a:rPr lang="en-US" sz="3200" dirty="0"/>
              <a:t>Additional farm reporting</a:t>
            </a:r>
          </a:p>
          <a:p>
            <a:pPr lvl="2">
              <a:buFont typeface="Courier New" panose="02070309020205020404" pitchFamily="49" charset="0"/>
              <a:buChar char="o"/>
            </a:pPr>
            <a:r>
              <a:rPr lang="en-US" sz="2000" dirty="0"/>
              <a:t>SW MPIR-Surface Water Management Practices Implementation Report</a:t>
            </a:r>
          </a:p>
        </p:txBody>
      </p:sp>
      <p:sp>
        <p:nvSpPr>
          <p:cNvPr id="3" name="Slide Number Placeholder 2"/>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2474476049"/>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69A7C-BF33-45FC-E2C8-BB86D09DDB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AAEFD9-C085-1A67-F11B-B40A2A62AF7C}"/>
              </a:ext>
            </a:extLst>
          </p:cNvPr>
          <p:cNvSpPr>
            <a:spLocks noGrp="1"/>
          </p:cNvSpPr>
          <p:nvPr>
            <p:ph type="title"/>
          </p:nvPr>
        </p:nvSpPr>
        <p:spPr>
          <a:xfrm>
            <a:off x="1060181" y="749712"/>
            <a:ext cx="9206288" cy="984896"/>
          </a:xfrm>
        </p:spPr>
        <p:txBody>
          <a:bodyPr>
            <a:normAutofit fontScale="90000"/>
          </a:bodyPr>
          <a:lstStyle/>
          <a:p>
            <a:r>
              <a:rPr lang="en-US" dirty="0"/>
              <a:t>SW MPIR-Surface Water Management Practices Implementation Report</a:t>
            </a:r>
          </a:p>
        </p:txBody>
      </p:sp>
      <p:sp>
        <p:nvSpPr>
          <p:cNvPr id="5" name="Content Placeholder 4">
            <a:extLst>
              <a:ext uri="{FF2B5EF4-FFF2-40B4-BE49-F238E27FC236}">
                <a16:creationId xmlns:a16="http://schemas.microsoft.com/office/drawing/2014/main" id="{978E3B0B-2F0E-A947-A49D-7303868EA67E}"/>
              </a:ext>
            </a:extLst>
          </p:cNvPr>
          <p:cNvSpPr>
            <a:spLocks noGrp="1"/>
          </p:cNvSpPr>
          <p:nvPr>
            <p:ph idx="1"/>
          </p:nvPr>
        </p:nvSpPr>
        <p:spPr>
          <a:xfrm>
            <a:off x="1060181" y="1802920"/>
            <a:ext cx="9813629" cy="4520241"/>
          </a:xfrm>
        </p:spPr>
        <p:txBody>
          <a:bodyPr>
            <a:normAutofit/>
          </a:bodyPr>
          <a:lstStyle/>
          <a:p>
            <a:pPr lvl="2">
              <a:buFont typeface="Courier New" panose="02070309020205020404" pitchFamily="49" charset="0"/>
              <a:buChar char="o"/>
            </a:pPr>
            <a:r>
              <a:rPr lang="en-US" sz="2000" dirty="0"/>
              <a:t>Being developed now in the online DMT (data management tool) for crop year 2025</a:t>
            </a:r>
          </a:p>
        </p:txBody>
      </p:sp>
      <p:sp>
        <p:nvSpPr>
          <p:cNvPr id="3" name="Slide Number Placeholder 2">
            <a:extLst>
              <a:ext uri="{FF2B5EF4-FFF2-40B4-BE49-F238E27FC236}">
                <a16:creationId xmlns:a16="http://schemas.microsoft.com/office/drawing/2014/main" id="{91E7E97C-9705-9D45-147D-66CF7A24F980}"/>
              </a:ext>
            </a:extLst>
          </p:cNvPr>
          <p:cNvSpPr>
            <a:spLocks noGrp="1"/>
          </p:cNvSpPr>
          <p:nvPr>
            <p:ph type="sldNum" sz="quarter" idx="12"/>
          </p:nvPr>
        </p:nvSpPr>
        <p:spPr/>
        <p:txBody>
          <a:bodyPr/>
          <a:lstStyle/>
          <a:p>
            <a:fld id="{6D22F896-40B5-4ADD-8801-0D06FADFA095}" type="slidenum">
              <a:rPr lang="en-US" smtClean="0"/>
              <a:t>12</a:t>
            </a:fld>
            <a:endParaRPr lang="en-US" dirty="0"/>
          </a:p>
        </p:txBody>
      </p:sp>
      <p:pic>
        <p:nvPicPr>
          <p:cNvPr id="6" name="Picture 5">
            <a:extLst>
              <a:ext uri="{FF2B5EF4-FFF2-40B4-BE49-F238E27FC236}">
                <a16:creationId xmlns:a16="http://schemas.microsoft.com/office/drawing/2014/main" id="{22C5D389-F9FD-EC42-50F1-32EA50BB8872}"/>
              </a:ext>
            </a:extLst>
          </p:cNvPr>
          <p:cNvPicPr>
            <a:picLocks noChangeAspect="1"/>
          </p:cNvPicPr>
          <p:nvPr/>
        </p:nvPicPr>
        <p:blipFill>
          <a:blip r:embed="rId2"/>
          <a:stretch>
            <a:fillRect/>
          </a:stretch>
        </p:blipFill>
        <p:spPr>
          <a:xfrm>
            <a:off x="72771" y="2118482"/>
            <a:ext cx="6023229" cy="3752491"/>
          </a:xfrm>
          <a:prstGeom prst="rect">
            <a:avLst/>
          </a:prstGeom>
        </p:spPr>
      </p:pic>
      <p:pic>
        <p:nvPicPr>
          <p:cNvPr id="8" name="Picture 7">
            <a:extLst>
              <a:ext uri="{FF2B5EF4-FFF2-40B4-BE49-F238E27FC236}">
                <a16:creationId xmlns:a16="http://schemas.microsoft.com/office/drawing/2014/main" id="{7F27E88A-042F-073D-67DA-C65E0A651AAD}"/>
              </a:ext>
            </a:extLst>
          </p:cNvPr>
          <p:cNvPicPr>
            <a:picLocks noChangeAspect="1"/>
          </p:cNvPicPr>
          <p:nvPr/>
        </p:nvPicPr>
        <p:blipFill>
          <a:blip r:embed="rId3"/>
          <a:stretch>
            <a:fillRect/>
          </a:stretch>
        </p:blipFill>
        <p:spPr>
          <a:xfrm>
            <a:off x="5966995" y="2118482"/>
            <a:ext cx="6232678" cy="3700034"/>
          </a:xfrm>
          <a:prstGeom prst="rect">
            <a:avLst/>
          </a:prstGeom>
        </p:spPr>
      </p:pic>
      <p:sp>
        <p:nvSpPr>
          <p:cNvPr id="9" name="TextBox 8">
            <a:extLst>
              <a:ext uri="{FF2B5EF4-FFF2-40B4-BE49-F238E27FC236}">
                <a16:creationId xmlns:a16="http://schemas.microsoft.com/office/drawing/2014/main" id="{D6A847FD-3CCC-CFF6-ED68-E966D0BA51B3}"/>
              </a:ext>
            </a:extLst>
          </p:cNvPr>
          <p:cNvSpPr txBox="1"/>
          <p:nvPr/>
        </p:nvSpPr>
        <p:spPr>
          <a:xfrm>
            <a:off x="2274441" y="5980058"/>
            <a:ext cx="7754623" cy="369332"/>
          </a:xfrm>
          <a:prstGeom prst="rect">
            <a:avLst/>
          </a:prstGeom>
          <a:noFill/>
        </p:spPr>
        <p:txBody>
          <a:bodyPr wrap="none" rtlCol="0">
            <a:spAutoFit/>
          </a:bodyPr>
          <a:lstStyle/>
          <a:p>
            <a:r>
              <a:rPr lang="en-US" dirty="0"/>
              <a:t>Displayed is the generic, blank template approved by the Regional Board in 2020</a:t>
            </a:r>
          </a:p>
        </p:txBody>
      </p:sp>
    </p:spTree>
    <p:extLst>
      <p:ext uri="{BB962C8B-B14F-4D97-AF65-F5344CB8AC3E}">
        <p14:creationId xmlns:p14="http://schemas.microsoft.com/office/powerpoint/2010/main" val="1549269179"/>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D1F68-0384-FA19-DEB3-E15D9C0F554A}"/>
              </a:ext>
            </a:extLst>
          </p:cNvPr>
          <p:cNvSpPr>
            <a:spLocks noGrp="1"/>
          </p:cNvSpPr>
          <p:nvPr>
            <p:ph type="title"/>
          </p:nvPr>
        </p:nvSpPr>
        <p:spPr/>
        <p:txBody>
          <a:bodyPr/>
          <a:lstStyle/>
          <a:p>
            <a:r>
              <a:rPr lang="en-US" dirty="0"/>
              <a:t>Mike Trouchon</a:t>
            </a:r>
          </a:p>
        </p:txBody>
      </p:sp>
      <p:sp>
        <p:nvSpPr>
          <p:cNvPr id="3" name="Text Placeholder 2">
            <a:extLst>
              <a:ext uri="{FF2B5EF4-FFF2-40B4-BE49-F238E27FC236}">
                <a16:creationId xmlns:a16="http://schemas.microsoft.com/office/drawing/2014/main" id="{863CC9F1-D2F2-6E06-5B04-137BC5B0785D}"/>
              </a:ext>
            </a:extLst>
          </p:cNvPr>
          <p:cNvSpPr>
            <a:spLocks noGrp="1"/>
          </p:cNvSpPr>
          <p:nvPr>
            <p:ph type="body" idx="1"/>
          </p:nvPr>
        </p:nvSpPr>
        <p:spPr/>
        <p:txBody>
          <a:bodyPr/>
          <a:lstStyle/>
          <a:p>
            <a:r>
              <a:rPr lang="en-US" dirty="0"/>
              <a:t>Larry Walker Associates</a:t>
            </a:r>
          </a:p>
        </p:txBody>
      </p:sp>
      <p:sp>
        <p:nvSpPr>
          <p:cNvPr id="4" name="Slide Number Placeholder 3">
            <a:extLst>
              <a:ext uri="{FF2B5EF4-FFF2-40B4-BE49-F238E27FC236}">
                <a16:creationId xmlns:a16="http://schemas.microsoft.com/office/drawing/2014/main" id="{725186B5-FDBB-F44E-9A2C-9AF8929BACFC}"/>
              </a:ext>
            </a:extLst>
          </p:cNvPr>
          <p:cNvSpPr>
            <a:spLocks noGrp="1"/>
          </p:cNvSpPr>
          <p:nvPr>
            <p:ph type="sldNum" sz="quarter" idx="12"/>
          </p:nvPr>
        </p:nvSpPr>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918261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B00B8-E49D-4525-BECE-1D3FBF948D16}"/>
              </a:ext>
            </a:extLst>
          </p:cNvPr>
          <p:cNvSpPr>
            <a:spLocks noGrp="1"/>
          </p:cNvSpPr>
          <p:nvPr>
            <p:ph type="title"/>
          </p:nvPr>
        </p:nvSpPr>
        <p:spPr>
          <a:xfrm>
            <a:off x="1161040" y="627820"/>
            <a:ext cx="7958331" cy="1077229"/>
          </a:xfrm>
        </p:spPr>
        <p:txBody>
          <a:bodyPr>
            <a:normAutofit fontScale="90000"/>
          </a:bodyPr>
          <a:lstStyle/>
          <a:p>
            <a:r>
              <a:rPr lang="en-US" dirty="0"/>
              <a:t>Water Quality Monitoring in the DS Subwatershed</a:t>
            </a:r>
          </a:p>
        </p:txBody>
      </p:sp>
      <p:sp>
        <p:nvSpPr>
          <p:cNvPr id="3" name="Content Placeholder 2">
            <a:extLst>
              <a:ext uri="{FF2B5EF4-FFF2-40B4-BE49-F238E27FC236}">
                <a16:creationId xmlns:a16="http://schemas.microsoft.com/office/drawing/2014/main" id="{2953675E-C417-420D-ABD2-DE2D9CC3E43E}"/>
              </a:ext>
            </a:extLst>
          </p:cNvPr>
          <p:cNvSpPr>
            <a:spLocks noGrp="1"/>
          </p:cNvSpPr>
          <p:nvPr>
            <p:ph idx="1"/>
          </p:nvPr>
        </p:nvSpPr>
        <p:spPr>
          <a:xfrm>
            <a:off x="1097280" y="2002971"/>
            <a:ext cx="10110651" cy="4267200"/>
          </a:xfrm>
        </p:spPr>
        <p:txBody>
          <a:bodyPr/>
          <a:lstStyle/>
          <a:p>
            <a:r>
              <a:rPr lang="en-US" sz="2800" dirty="0"/>
              <a:t>Water quality monitoring in the Dixon-Solano Subwatershed is based on two primary criteria:</a:t>
            </a:r>
          </a:p>
          <a:p>
            <a:pPr marL="757238" lvl="1" indent="-457200">
              <a:buFont typeface="+mj-lt"/>
              <a:buAutoNum type="arabicPeriod"/>
            </a:pPr>
            <a:r>
              <a:rPr lang="en-US" sz="2800" dirty="0"/>
              <a:t>Irrigated Lands Regulatory Program Pesticides Evaluation Protocols (PEP).</a:t>
            </a:r>
          </a:p>
          <a:p>
            <a:pPr marL="757238" lvl="1" indent="-457200">
              <a:buFont typeface="+mj-lt"/>
              <a:buAutoNum type="arabicPeriod"/>
            </a:pPr>
            <a:r>
              <a:rPr lang="en-US" sz="2800" dirty="0"/>
              <a:t>Water quality issues identified from prior monitoring by the Sacramento Valley Water Quality Coalition.</a:t>
            </a:r>
          </a:p>
          <a:p>
            <a:endParaRPr lang="en-US" dirty="0"/>
          </a:p>
          <a:p>
            <a:endParaRPr lang="en-US" dirty="0"/>
          </a:p>
        </p:txBody>
      </p:sp>
      <p:sp>
        <p:nvSpPr>
          <p:cNvPr id="4" name="Slide Number Placeholder 3">
            <a:extLst>
              <a:ext uri="{FF2B5EF4-FFF2-40B4-BE49-F238E27FC236}">
                <a16:creationId xmlns:a16="http://schemas.microsoft.com/office/drawing/2014/main" id="{2517F025-9F6C-4DA6-B348-2C4DB5336527}"/>
              </a:ext>
            </a:extLst>
          </p:cNvPr>
          <p:cNvSpPr>
            <a:spLocks noGrp="1"/>
          </p:cNvSpPr>
          <p:nvPr>
            <p:ph type="sldNum" sz="quarter" idx="12"/>
          </p:nvPr>
        </p:nvSpPr>
        <p:spPr/>
        <p:txBody>
          <a:bodyPr/>
          <a:lstStyle/>
          <a:p>
            <a:pPr>
              <a:defRPr/>
            </a:pPr>
            <a:fld id="{2EDD9C1C-8EFC-4BE9-A8A3-7A33442B5072}" type="slidenum">
              <a:rPr lang="en-US" smtClean="0">
                <a:solidFill>
                  <a:schemeClr val="bg1">
                    <a:lumMod val="50000"/>
                    <a:lumOff val="50000"/>
                  </a:schemeClr>
                </a:solidFill>
              </a:rPr>
              <a:pPr>
                <a:defRPr/>
              </a:pPr>
              <a:t>14</a:t>
            </a:fld>
            <a:endParaRPr lang="en-US" dirty="0">
              <a:solidFill>
                <a:schemeClr val="bg1">
                  <a:lumMod val="50000"/>
                  <a:lumOff val="50000"/>
                </a:schemeClr>
              </a:solidFill>
            </a:endParaRPr>
          </a:p>
        </p:txBody>
      </p:sp>
    </p:spTree>
    <p:extLst>
      <p:ext uri="{BB962C8B-B14F-4D97-AF65-F5344CB8AC3E}">
        <p14:creationId xmlns:p14="http://schemas.microsoft.com/office/powerpoint/2010/main" val="980178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B00B8-E49D-4525-BECE-1D3FBF948D16}"/>
              </a:ext>
            </a:extLst>
          </p:cNvPr>
          <p:cNvSpPr>
            <a:spLocks noGrp="1"/>
          </p:cNvSpPr>
          <p:nvPr>
            <p:ph type="title"/>
          </p:nvPr>
        </p:nvSpPr>
        <p:spPr>
          <a:xfrm>
            <a:off x="1645157" y="633884"/>
            <a:ext cx="7958331" cy="1077229"/>
          </a:xfrm>
        </p:spPr>
        <p:txBody>
          <a:bodyPr>
            <a:normAutofit fontScale="90000"/>
          </a:bodyPr>
          <a:lstStyle/>
          <a:p>
            <a:r>
              <a:rPr lang="en-US" dirty="0"/>
              <a:t>Water Quality Monitoring in the DS Subwatershed</a:t>
            </a:r>
          </a:p>
        </p:txBody>
      </p:sp>
      <p:sp>
        <p:nvSpPr>
          <p:cNvPr id="3" name="Content Placeholder 2">
            <a:extLst>
              <a:ext uri="{FF2B5EF4-FFF2-40B4-BE49-F238E27FC236}">
                <a16:creationId xmlns:a16="http://schemas.microsoft.com/office/drawing/2014/main" id="{2953675E-C417-420D-ABD2-DE2D9CC3E43E}"/>
              </a:ext>
            </a:extLst>
          </p:cNvPr>
          <p:cNvSpPr>
            <a:spLocks noGrp="1"/>
          </p:cNvSpPr>
          <p:nvPr>
            <p:ph idx="1"/>
          </p:nvPr>
        </p:nvSpPr>
        <p:spPr>
          <a:xfrm>
            <a:off x="988195" y="1303276"/>
            <a:ext cx="10146901" cy="5146887"/>
          </a:xfrm>
        </p:spPr>
        <p:txBody>
          <a:bodyPr>
            <a:normAutofit/>
          </a:bodyPr>
          <a:lstStyle/>
          <a:p>
            <a:endParaRPr lang="en-US" sz="2800" dirty="0"/>
          </a:p>
          <a:p>
            <a:r>
              <a:rPr lang="en-US" sz="2800" dirty="0"/>
              <a:t>2016 Pesticides Evaluation Protocol (PEP):</a:t>
            </a:r>
          </a:p>
          <a:p>
            <a:pPr marL="757238" lvl="1" indent="-457200">
              <a:buFont typeface="+mj-lt"/>
              <a:buAutoNum type="arabicPeriod"/>
            </a:pPr>
            <a:r>
              <a:rPr lang="en-US" sz="2800" dirty="0"/>
              <a:t>The Coalition is required to monitor for specific registered pesticides based on their application rate (use) in a specific drainage.</a:t>
            </a:r>
          </a:p>
          <a:p>
            <a:pPr marL="757238" lvl="1" indent="-457200">
              <a:buFont typeface="+mj-lt"/>
              <a:buAutoNum type="arabicPeriod"/>
            </a:pPr>
            <a:r>
              <a:rPr lang="en-US" sz="2800" dirty="0"/>
              <a:t>Each registered pesticide is assigned a relative risk score based on its toxicity to humans or aquatic organisms</a:t>
            </a:r>
          </a:p>
          <a:p>
            <a:r>
              <a:rPr lang="en-US" sz="2800" dirty="0"/>
              <a:t>How does Pesticide Evaluation Protocol determine monitoring?</a:t>
            </a:r>
          </a:p>
          <a:p>
            <a:pPr lvl="1">
              <a:buFont typeface="Arial" panose="020B0604020202020204" pitchFamily="34" charset="0"/>
              <a:buChar char="•"/>
            </a:pPr>
            <a:r>
              <a:rPr lang="en-US" sz="2000" dirty="0"/>
              <a:t>Pesticide A: little use and low toxicity = won’t be monitored</a:t>
            </a:r>
          </a:p>
          <a:p>
            <a:pPr lvl="1">
              <a:buFont typeface="Arial" panose="020B0604020202020204" pitchFamily="34" charset="0"/>
              <a:buChar char="•"/>
            </a:pPr>
            <a:r>
              <a:rPr lang="en-US" sz="2000" dirty="0"/>
              <a:t>Pesticide B: little use and high toxicity = will be monitored</a:t>
            </a:r>
          </a:p>
          <a:p>
            <a:pPr lvl="1">
              <a:buFont typeface="Arial" panose="020B0604020202020204" pitchFamily="34" charset="0"/>
              <a:buChar char="•"/>
            </a:pPr>
            <a:r>
              <a:rPr lang="en-US" sz="2000" dirty="0"/>
              <a:t>Pesticide C: high use and little toxicity = a formula is used to determine monitoring</a:t>
            </a:r>
          </a:p>
          <a:p>
            <a:pPr lvl="1">
              <a:buFont typeface="Arial" panose="020B0604020202020204" pitchFamily="34" charset="0"/>
              <a:buChar char="•"/>
            </a:pPr>
            <a:r>
              <a:rPr lang="en-US" sz="2000" dirty="0"/>
              <a:t>Pesticide D: high use and high toxicity = will be monitored</a:t>
            </a:r>
          </a:p>
          <a:p>
            <a:pPr marL="300038" lvl="1" indent="0">
              <a:buNone/>
            </a:pPr>
            <a:endParaRPr lang="en-US" sz="2800" dirty="0"/>
          </a:p>
          <a:p>
            <a:endParaRPr lang="en-US" dirty="0"/>
          </a:p>
          <a:p>
            <a:endParaRPr lang="en-US" dirty="0"/>
          </a:p>
        </p:txBody>
      </p:sp>
      <p:sp>
        <p:nvSpPr>
          <p:cNvPr id="4" name="Slide Number Placeholder 3">
            <a:extLst>
              <a:ext uri="{FF2B5EF4-FFF2-40B4-BE49-F238E27FC236}">
                <a16:creationId xmlns:a16="http://schemas.microsoft.com/office/drawing/2014/main" id="{2517F025-9F6C-4DA6-B348-2C4DB5336527}"/>
              </a:ext>
            </a:extLst>
          </p:cNvPr>
          <p:cNvSpPr>
            <a:spLocks noGrp="1"/>
          </p:cNvSpPr>
          <p:nvPr>
            <p:ph type="sldNum" sz="quarter" idx="12"/>
          </p:nvPr>
        </p:nvSpPr>
        <p:spPr/>
        <p:txBody>
          <a:bodyPr/>
          <a:lstStyle/>
          <a:p>
            <a:pPr>
              <a:defRPr/>
            </a:pPr>
            <a:fld id="{2EDD9C1C-8EFC-4BE9-A8A3-7A33442B5072}" type="slidenum">
              <a:rPr lang="en-US" smtClean="0">
                <a:solidFill>
                  <a:schemeClr val="bg1">
                    <a:lumMod val="50000"/>
                    <a:lumOff val="50000"/>
                  </a:schemeClr>
                </a:solidFill>
              </a:rPr>
              <a:pPr>
                <a:defRPr/>
              </a:pPr>
              <a:t>15</a:t>
            </a:fld>
            <a:endParaRPr lang="en-US" dirty="0">
              <a:solidFill>
                <a:schemeClr val="bg1">
                  <a:lumMod val="50000"/>
                  <a:lumOff val="50000"/>
                </a:schemeClr>
              </a:solidFill>
            </a:endParaRPr>
          </a:p>
        </p:txBody>
      </p:sp>
    </p:spTree>
    <p:extLst>
      <p:ext uri="{BB962C8B-B14F-4D97-AF65-F5344CB8AC3E}">
        <p14:creationId xmlns:p14="http://schemas.microsoft.com/office/powerpoint/2010/main" val="3588641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B00B8-E49D-4525-BECE-1D3FBF948D16}"/>
              </a:ext>
            </a:extLst>
          </p:cNvPr>
          <p:cNvSpPr>
            <a:spLocks noGrp="1"/>
          </p:cNvSpPr>
          <p:nvPr>
            <p:ph type="title"/>
          </p:nvPr>
        </p:nvSpPr>
        <p:spPr>
          <a:xfrm>
            <a:off x="1410025" y="642593"/>
            <a:ext cx="7958331" cy="1077229"/>
          </a:xfrm>
        </p:spPr>
        <p:txBody>
          <a:bodyPr>
            <a:normAutofit fontScale="90000"/>
          </a:bodyPr>
          <a:lstStyle/>
          <a:p>
            <a:r>
              <a:rPr lang="en-US" dirty="0"/>
              <a:t>Water Quality Monitoring in the DS Subwatershed</a:t>
            </a:r>
          </a:p>
        </p:txBody>
      </p:sp>
      <p:sp>
        <p:nvSpPr>
          <p:cNvPr id="3" name="Content Placeholder 2">
            <a:extLst>
              <a:ext uri="{FF2B5EF4-FFF2-40B4-BE49-F238E27FC236}">
                <a16:creationId xmlns:a16="http://schemas.microsoft.com/office/drawing/2014/main" id="{2953675E-C417-420D-ABD2-DE2D9CC3E43E}"/>
              </a:ext>
            </a:extLst>
          </p:cNvPr>
          <p:cNvSpPr>
            <a:spLocks noGrp="1"/>
          </p:cNvSpPr>
          <p:nvPr>
            <p:ph idx="1"/>
          </p:nvPr>
        </p:nvSpPr>
        <p:spPr>
          <a:xfrm>
            <a:off x="1158240" y="1942012"/>
            <a:ext cx="9988731" cy="4572000"/>
          </a:xfrm>
        </p:spPr>
        <p:txBody>
          <a:bodyPr>
            <a:normAutofit/>
          </a:bodyPr>
          <a:lstStyle/>
          <a:p>
            <a:r>
              <a:rPr lang="en-US" sz="2800" dirty="0"/>
              <a:t>Water quality issue(s) identified from prior monitoring:</a:t>
            </a:r>
          </a:p>
          <a:p>
            <a:pPr marL="757238" lvl="1" indent="-457200">
              <a:buFont typeface="Arial" panose="020B0604020202020204" pitchFamily="34" charset="0"/>
              <a:buChar char="•"/>
            </a:pPr>
            <a:r>
              <a:rPr lang="en-US" sz="2800" dirty="0"/>
              <a:t>Prior monitoring for a parameter showed one exceedance:</a:t>
            </a:r>
          </a:p>
          <a:p>
            <a:pPr marL="1057275" lvl="2" indent="-457200">
              <a:buFont typeface="Wingdings" panose="05000000000000000000" pitchFamily="2" charset="2"/>
              <a:buChar char="Ø"/>
            </a:pPr>
            <a:r>
              <a:rPr lang="en-US" sz="2500" dirty="0"/>
              <a:t>Single Exceedance Monitoring.</a:t>
            </a:r>
          </a:p>
          <a:p>
            <a:pPr marL="757238" lvl="1" indent="-457200">
              <a:buFont typeface="Arial" panose="020B0604020202020204" pitchFamily="34" charset="0"/>
              <a:buChar char="•"/>
            </a:pPr>
            <a:r>
              <a:rPr lang="en-US" sz="2800" dirty="0"/>
              <a:t>Prior monitoring for a parameter showed two or more exceedances in a 3-year period:</a:t>
            </a:r>
          </a:p>
          <a:p>
            <a:pPr marL="1057275" lvl="2" indent="-457200">
              <a:buFont typeface="Wingdings" panose="05000000000000000000" pitchFamily="2" charset="2"/>
              <a:buChar char="Ø"/>
            </a:pPr>
            <a:r>
              <a:rPr lang="en-US" sz="2500" dirty="0"/>
              <a:t>This scenario would mean that a Management Plan (MP) was triggered and there would be MP monitoring until the Management Plan was completed.</a:t>
            </a:r>
          </a:p>
          <a:p>
            <a:pPr marL="1057275" lvl="2" indent="-457200">
              <a:buFont typeface="Wingdings" panose="05000000000000000000" pitchFamily="2" charset="2"/>
              <a:buChar char="Ø"/>
            </a:pPr>
            <a:r>
              <a:rPr lang="en-US" sz="2500" dirty="0"/>
              <a:t>The soonest a Management Plan can be completed is in 3 years if there are no more exceedances for the parameter in question.</a:t>
            </a:r>
          </a:p>
          <a:p>
            <a:pPr marL="757238" lvl="1" indent="-457200">
              <a:buFont typeface="Arial" panose="020B0604020202020204" pitchFamily="34" charset="0"/>
              <a:buChar char="•"/>
            </a:pPr>
            <a:endParaRPr lang="en-US" sz="2800" dirty="0"/>
          </a:p>
          <a:p>
            <a:endParaRPr lang="en-US" dirty="0"/>
          </a:p>
          <a:p>
            <a:endParaRPr lang="en-US" dirty="0"/>
          </a:p>
        </p:txBody>
      </p:sp>
      <p:sp>
        <p:nvSpPr>
          <p:cNvPr id="4" name="Slide Number Placeholder 3">
            <a:extLst>
              <a:ext uri="{FF2B5EF4-FFF2-40B4-BE49-F238E27FC236}">
                <a16:creationId xmlns:a16="http://schemas.microsoft.com/office/drawing/2014/main" id="{2517F025-9F6C-4DA6-B348-2C4DB5336527}"/>
              </a:ext>
            </a:extLst>
          </p:cNvPr>
          <p:cNvSpPr>
            <a:spLocks noGrp="1"/>
          </p:cNvSpPr>
          <p:nvPr>
            <p:ph type="sldNum" sz="quarter" idx="12"/>
          </p:nvPr>
        </p:nvSpPr>
        <p:spPr/>
        <p:txBody>
          <a:bodyPr/>
          <a:lstStyle/>
          <a:p>
            <a:pPr>
              <a:defRPr/>
            </a:pPr>
            <a:fld id="{2EDD9C1C-8EFC-4BE9-A8A3-7A33442B5072}" type="slidenum">
              <a:rPr lang="en-US" smtClean="0">
                <a:solidFill>
                  <a:schemeClr val="bg1">
                    <a:lumMod val="50000"/>
                    <a:lumOff val="50000"/>
                  </a:schemeClr>
                </a:solidFill>
              </a:rPr>
              <a:pPr>
                <a:defRPr/>
              </a:pPr>
              <a:t>16</a:t>
            </a:fld>
            <a:endParaRPr lang="en-US" dirty="0">
              <a:solidFill>
                <a:schemeClr val="bg1">
                  <a:lumMod val="50000"/>
                  <a:lumOff val="50000"/>
                </a:schemeClr>
              </a:solidFill>
            </a:endParaRPr>
          </a:p>
        </p:txBody>
      </p:sp>
    </p:spTree>
    <p:extLst>
      <p:ext uri="{BB962C8B-B14F-4D97-AF65-F5344CB8AC3E}">
        <p14:creationId xmlns:p14="http://schemas.microsoft.com/office/powerpoint/2010/main" val="2054903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B00B8-E49D-4525-BECE-1D3FBF948D16}"/>
              </a:ext>
            </a:extLst>
          </p:cNvPr>
          <p:cNvSpPr>
            <a:spLocks noGrp="1"/>
          </p:cNvSpPr>
          <p:nvPr>
            <p:ph type="title"/>
          </p:nvPr>
        </p:nvSpPr>
        <p:spPr>
          <a:xfrm>
            <a:off x="1645156" y="677428"/>
            <a:ext cx="7958331" cy="1077229"/>
          </a:xfrm>
        </p:spPr>
        <p:txBody>
          <a:bodyPr>
            <a:normAutofit fontScale="90000"/>
          </a:bodyPr>
          <a:lstStyle/>
          <a:p>
            <a:r>
              <a:rPr lang="en-US" dirty="0"/>
              <a:t>Water Quality Monitoring in the DS Subwatershed</a:t>
            </a:r>
          </a:p>
        </p:txBody>
      </p:sp>
      <p:sp>
        <p:nvSpPr>
          <p:cNvPr id="3" name="Content Placeholder 2">
            <a:extLst>
              <a:ext uri="{FF2B5EF4-FFF2-40B4-BE49-F238E27FC236}">
                <a16:creationId xmlns:a16="http://schemas.microsoft.com/office/drawing/2014/main" id="{2953675E-C417-420D-ABD2-DE2D9CC3E43E}"/>
              </a:ext>
            </a:extLst>
          </p:cNvPr>
          <p:cNvSpPr>
            <a:spLocks noGrp="1"/>
          </p:cNvSpPr>
          <p:nvPr>
            <p:ph idx="1"/>
          </p:nvPr>
        </p:nvSpPr>
        <p:spPr>
          <a:xfrm>
            <a:off x="1114697" y="1632858"/>
            <a:ext cx="10093234" cy="4800600"/>
          </a:xfrm>
        </p:spPr>
        <p:txBody>
          <a:bodyPr>
            <a:normAutofit/>
          </a:bodyPr>
          <a:lstStyle/>
          <a:p>
            <a:endParaRPr lang="en-US" sz="2800" dirty="0"/>
          </a:p>
          <a:p>
            <a:r>
              <a:rPr lang="en-US" sz="2800" dirty="0"/>
              <a:t>What’s an exceedance?  An exceedance of what?</a:t>
            </a:r>
          </a:p>
          <a:p>
            <a:pPr marL="757238" lvl="1" indent="-457200">
              <a:buFont typeface="Arial" panose="020B0604020202020204" pitchFamily="34" charset="0"/>
              <a:buChar char="•"/>
            </a:pPr>
            <a:r>
              <a:rPr lang="en-US" sz="2800" dirty="0"/>
              <a:t>An exceedance of a water quality objective (WQO).</a:t>
            </a:r>
          </a:p>
          <a:p>
            <a:pPr marL="757238" lvl="1" indent="-457200">
              <a:buFont typeface="Arial" panose="020B0604020202020204" pitchFamily="34" charset="0"/>
              <a:buChar char="•"/>
            </a:pPr>
            <a:r>
              <a:rPr lang="en-US" sz="2800" dirty="0"/>
              <a:t>A WQO is a numeric value (based on science) that may cause harm to humans or aquatic organisms.</a:t>
            </a:r>
          </a:p>
          <a:p>
            <a:pPr marL="757238" lvl="1" indent="-457200">
              <a:buFont typeface="Arial" panose="020B0604020202020204" pitchFamily="34" charset="0"/>
              <a:buChar char="•"/>
            </a:pPr>
            <a:r>
              <a:rPr lang="en-US" sz="2800" dirty="0"/>
              <a:t>There are 112 water quality objectives in total that DS monitoring data are compared to if/when a given parameter with a WQO is monitored.</a:t>
            </a:r>
          </a:p>
          <a:p>
            <a:pPr marL="300038" lvl="1" indent="0">
              <a:buNone/>
            </a:pPr>
            <a:endParaRPr lang="en-US" sz="2800" dirty="0">
              <a:highlight>
                <a:srgbClr val="FFFF00"/>
              </a:highlight>
            </a:endParaRPr>
          </a:p>
          <a:p>
            <a:endParaRPr lang="en-US" dirty="0"/>
          </a:p>
          <a:p>
            <a:endParaRPr lang="en-US" dirty="0"/>
          </a:p>
        </p:txBody>
      </p:sp>
      <p:sp>
        <p:nvSpPr>
          <p:cNvPr id="4" name="Slide Number Placeholder 3">
            <a:extLst>
              <a:ext uri="{FF2B5EF4-FFF2-40B4-BE49-F238E27FC236}">
                <a16:creationId xmlns:a16="http://schemas.microsoft.com/office/drawing/2014/main" id="{2517F025-9F6C-4DA6-B348-2C4DB5336527}"/>
              </a:ext>
            </a:extLst>
          </p:cNvPr>
          <p:cNvSpPr>
            <a:spLocks noGrp="1"/>
          </p:cNvSpPr>
          <p:nvPr>
            <p:ph type="sldNum" sz="quarter" idx="12"/>
          </p:nvPr>
        </p:nvSpPr>
        <p:spPr/>
        <p:txBody>
          <a:bodyPr/>
          <a:lstStyle/>
          <a:p>
            <a:pPr>
              <a:defRPr/>
            </a:pPr>
            <a:fld id="{2EDD9C1C-8EFC-4BE9-A8A3-7A33442B5072}" type="slidenum">
              <a:rPr lang="en-US" smtClean="0">
                <a:solidFill>
                  <a:schemeClr val="bg1">
                    <a:lumMod val="50000"/>
                    <a:lumOff val="50000"/>
                  </a:schemeClr>
                </a:solidFill>
              </a:rPr>
              <a:pPr>
                <a:defRPr/>
              </a:pPr>
              <a:t>17</a:t>
            </a:fld>
            <a:endParaRPr lang="en-US" dirty="0">
              <a:solidFill>
                <a:schemeClr val="bg1">
                  <a:lumMod val="50000"/>
                  <a:lumOff val="50000"/>
                </a:schemeClr>
              </a:solidFill>
            </a:endParaRPr>
          </a:p>
        </p:txBody>
      </p:sp>
    </p:spTree>
    <p:extLst>
      <p:ext uri="{BB962C8B-B14F-4D97-AF65-F5344CB8AC3E}">
        <p14:creationId xmlns:p14="http://schemas.microsoft.com/office/powerpoint/2010/main" val="1724210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B00B8-E49D-4525-BECE-1D3FBF948D16}"/>
              </a:ext>
            </a:extLst>
          </p:cNvPr>
          <p:cNvSpPr>
            <a:spLocks noGrp="1"/>
          </p:cNvSpPr>
          <p:nvPr>
            <p:ph type="title"/>
          </p:nvPr>
        </p:nvSpPr>
        <p:spPr>
          <a:xfrm>
            <a:off x="1185213" y="687641"/>
            <a:ext cx="7958331" cy="1077229"/>
          </a:xfrm>
        </p:spPr>
        <p:txBody>
          <a:bodyPr>
            <a:normAutofit fontScale="90000"/>
          </a:bodyPr>
          <a:lstStyle/>
          <a:p>
            <a:r>
              <a:rPr lang="en-US" dirty="0"/>
              <a:t>Monitoring for Pyrethroid Pesticides</a:t>
            </a:r>
          </a:p>
        </p:txBody>
      </p:sp>
      <p:sp>
        <p:nvSpPr>
          <p:cNvPr id="3" name="Content Placeholder 2">
            <a:extLst>
              <a:ext uri="{FF2B5EF4-FFF2-40B4-BE49-F238E27FC236}">
                <a16:creationId xmlns:a16="http://schemas.microsoft.com/office/drawing/2014/main" id="{2953675E-C417-420D-ABD2-DE2D9CC3E43E}"/>
              </a:ext>
            </a:extLst>
          </p:cNvPr>
          <p:cNvSpPr>
            <a:spLocks noGrp="1"/>
          </p:cNvSpPr>
          <p:nvPr>
            <p:ph idx="1"/>
          </p:nvPr>
        </p:nvSpPr>
        <p:spPr>
          <a:xfrm>
            <a:off x="1185213" y="1764870"/>
            <a:ext cx="9563143" cy="4963294"/>
          </a:xfrm>
        </p:spPr>
        <p:txBody>
          <a:bodyPr>
            <a:normAutofit/>
          </a:bodyPr>
          <a:lstStyle/>
          <a:p>
            <a:pPr marL="0" indent="0">
              <a:buNone/>
            </a:pPr>
            <a:r>
              <a:rPr lang="en-US" dirty="0"/>
              <a:t>The six pyrethroids include: </a:t>
            </a:r>
          </a:p>
          <a:p>
            <a:pPr lvl="1"/>
            <a:r>
              <a:rPr lang="en-US" dirty="0"/>
              <a:t>Bifenthrin*</a:t>
            </a:r>
          </a:p>
          <a:p>
            <a:pPr lvl="1"/>
            <a:r>
              <a:rPr lang="en-US" dirty="0"/>
              <a:t>Cyfluthrin</a:t>
            </a:r>
          </a:p>
          <a:p>
            <a:pPr lvl="1"/>
            <a:r>
              <a:rPr lang="en-US" dirty="0"/>
              <a:t>Cypermethrin</a:t>
            </a:r>
          </a:p>
          <a:p>
            <a:pPr lvl="1"/>
            <a:r>
              <a:rPr lang="en-US" dirty="0"/>
              <a:t>Esfenvalerate</a:t>
            </a:r>
          </a:p>
          <a:p>
            <a:pPr lvl="1"/>
            <a:r>
              <a:rPr lang="en-US" dirty="0"/>
              <a:t>Lambda-Cyhalothrin*</a:t>
            </a:r>
          </a:p>
          <a:p>
            <a:pPr lvl="1"/>
            <a:r>
              <a:rPr lang="en-US" dirty="0"/>
              <a:t>Permethrin</a:t>
            </a:r>
          </a:p>
          <a:p>
            <a:r>
              <a:rPr lang="en-US" dirty="0"/>
              <a:t>Each of these six pyrethroids show different levels of toxicity:</a:t>
            </a:r>
            <a:br>
              <a:rPr lang="en-US" dirty="0"/>
            </a:br>
            <a:r>
              <a:rPr lang="en-US" sz="2000" dirty="0"/>
              <a:t>Bifenthrin &gt; Lambda-Cyhalothrin &gt; Cypermethrin &gt; Cyfluthrin &gt; Esfenvalerate &gt; Permethrin</a:t>
            </a:r>
          </a:p>
          <a:p>
            <a:r>
              <a:rPr lang="en-US" dirty="0"/>
              <a:t>*Bifenthrin and Lambda-Cyhalothrin pyrethroid pesticides that were determined to have caused the exceedances at UCBRD and are what triggered our MP.</a:t>
            </a:r>
            <a:endParaRPr lang="en-US" sz="2000" dirty="0"/>
          </a:p>
          <a:p>
            <a:endParaRPr lang="en-US" dirty="0"/>
          </a:p>
          <a:p>
            <a:endParaRPr lang="en-US" dirty="0"/>
          </a:p>
        </p:txBody>
      </p:sp>
      <p:sp>
        <p:nvSpPr>
          <p:cNvPr id="4" name="Slide Number Placeholder 3">
            <a:extLst>
              <a:ext uri="{FF2B5EF4-FFF2-40B4-BE49-F238E27FC236}">
                <a16:creationId xmlns:a16="http://schemas.microsoft.com/office/drawing/2014/main" id="{2517F025-9F6C-4DA6-B348-2C4DB5336527}"/>
              </a:ext>
            </a:extLst>
          </p:cNvPr>
          <p:cNvSpPr>
            <a:spLocks noGrp="1"/>
          </p:cNvSpPr>
          <p:nvPr>
            <p:ph type="sldNum" sz="quarter" idx="12"/>
          </p:nvPr>
        </p:nvSpPr>
        <p:spPr/>
        <p:txBody>
          <a:bodyPr/>
          <a:lstStyle/>
          <a:p>
            <a:pPr>
              <a:defRPr/>
            </a:pPr>
            <a:fld id="{2EDD9C1C-8EFC-4BE9-A8A3-7A33442B5072}" type="slidenum">
              <a:rPr lang="en-US" smtClean="0">
                <a:solidFill>
                  <a:schemeClr val="bg1">
                    <a:lumMod val="50000"/>
                    <a:lumOff val="50000"/>
                  </a:schemeClr>
                </a:solidFill>
              </a:rPr>
              <a:pPr>
                <a:defRPr/>
              </a:pPr>
              <a:t>18</a:t>
            </a:fld>
            <a:endParaRPr lang="en-US" dirty="0">
              <a:solidFill>
                <a:schemeClr val="bg1">
                  <a:lumMod val="50000"/>
                  <a:lumOff val="50000"/>
                </a:schemeClr>
              </a:solidFill>
            </a:endParaRPr>
          </a:p>
        </p:txBody>
      </p:sp>
    </p:spTree>
    <p:extLst>
      <p:ext uri="{BB962C8B-B14F-4D97-AF65-F5344CB8AC3E}">
        <p14:creationId xmlns:p14="http://schemas.microsoft.com/office/powerpoint/2010/main" val="1511973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B00B8-E49D-4525-BECE-1D3FBF948D16}"/>
              </a:ext>
            </a:extLst>
          </p:cNvPr>
          <p:cNvSpPr>
            <a:spLocks noGrp="1"/>
          </p:cNvSpPr>
          <p:nvPr>
            <p:ph type="title"/>
          </p:nvPr>
        </p:nvSpPr>
        <p:spPr>
          <a:xfrm>
            <a:off x="1531944" y="612826"/>
            <a:ext cx="7958331" cy="1077229"/>
          </a:xfrm>
        </p:spPr>
        <p:txBody>
          <a:bodyPr>
            <a:normAutofit fontScale="90000"/>
          </a:bodyPr>
          <a:lstStyle/>
          <a:p>
            <a:r>
              <a:rPr lang="en-US" dirty="0"/>
              <a:t>Monitoring for Pyrethroid Pesticides</a:t>
            </a:r>
          </a:p>
        </p:txBody>
      </p:sp>
      <p:sp>
        <p:nvSpPr>
          <p:cNvPr id="3" name="Content Placeholder 2">
            <a:extLst>
              <a:ext uri="{FF2B5EF4-FFF2-40B4-BE49-F238E27FC236}">
                <a16:creationId xmlns:a16="http://schemas.microsoft.com/office/drawing/2014/main" id="{2953675E-C417-420D-ABD2-DE2D9CC3E43E}"/>
              </a:ext>
            </a:extLst>
          </p:cNvPr>
          <p:cNvSpPr>
            <a:spLocks noGrp="1"/>
          </p:cNvSpPr>
          <p:nvPr>
            <p:ph idx="1"/>
          </p:nvPr>
        </p:nvSpPr>
        <p:spPr>
          <a:xfrm>
            <a:off x="1157108" y="1280160"/>
            <a:ext cx="7796540" cy="5503817"/>
          </a:xfrm>
        </p:spPr>
        <p:txBody>
          <a:bodyPr>
            <a:normAutofit/>
          </a:bodyPr>
          <a:lstStyle/>
          <a:p>
            <a:endParaRPr lang="en-US" dirty="0"/>
          </a:p>
          <a:p>
            <a:r>
              <a:rPr lang="en-US" dirty="0"/>
              <a:t>Pyrethroids are:</a:t>
            </a:r>
          </a:p>
          <a:p>
            <a:pPr marL="461963" indent="-231775">
              <a:buFont typeface="Courier New" panose="02070309020205020404" pitchFamily="49" charset="0"/>
              <a:buChar char="o"/>
            </a:pPr>
            <a:r>
              <a:rPr lang="en-US" dirty="0"/>
              <a:t>Highly toxic at very low concentrations to amphipods, such as </a:t>
            </a:r>
            <a:br>
              <a:rPr lang="en-US" dirty="0"/>
            </a:br>
            <a:r>
              <a:rPr lang="en-US" b="1" i="1" dirty="0"/>
              <a:t>Hyalella azteca</a:t>
            </a:r>
            <a:r>
              <a:rPr lang="en-US" dirty="0"/>
              <a:t>, that are eaten by waterfowl and fish.</a:t>
            </a:r>
          </a:p>
          <a:p>
            <a:pPr marL="461963" indent="-231775">
              <a:buFont typeface="Courier New" panose="02070309020205020404" pitchFamily="49" charset="0"/>
              <a:buChar char="o"/>
            </a:pPr>
            <a:r>
              <a:rPr lang="en-US" dirty="0"/>
              <a:t>Tightly bound to organic matter in the water column making them less toxic to critters as organic carbon concentrations increase.</a:t>
            </a:r>
          </a:p>
          <a:p>
            <a:r>
              <a:rPr lang="en-US" dirty="0"/>
              <a:t>The Central Valley Pyrethroids Control Program identifies </a:t>
            </a:r>
            <a:br>
              <a:rPr lang="en-US" dirty="0"/>
            </a:br>
            <a:r>
              <a:rPr lang="en-US" dirty="0"/>
              <a:t>six pyrethroids for analysis and requires that the toxicity of each one be added together to determine if concentrations are </a:t>
            </a:r>
            <a:r>
              <a:rPr lang="en-US" b="1" dirty="0"/>
              <a:t>collectively toxic</a:t>
            </a:r>
            <a:r>
              <a:rPr lang="en-US" dirty="0"/>
              <a:t> to test organisms (i.e., </a:t>
            </a:r>
            <a:r>
              <a:rPr lang="en-US" i="1" dirty="0"/>
              <a:t>Hyalella</a:t>
            </a:r>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2517F025-9F6C-4DA6-B348-2C4DB5336527}"/>
              </a:ext>
            </a:extLst>
          </p:cNvPr>
          <p:cNvSpPr>
            <a:spLocks noGrp="1"/>
          </p:cNvSpPr>
          <p:nvPr>
            <p:ph type="sldNum" sz="quarter" idx="12"/>
          </p:nvPr>
        </p:nvSpPr>
        <p:spPr/>
        <p:txBody>
          <a:bodyPr/>
          <a:lstStyle/>
          <a:p>
            <a:pPr>
              <a:defRPr/>
            </a:pPr>
            <a:fld id="{2EDD9C1C-8EFC-4BE9-A8A3-7A33442B5072}" type="slidenum">
              <a:rPr lang="en-US" smtClean="0">
                <a:solidFill>
                  <a:schemeClr val="bg1">
                    <a:lumMod val="50000"/>
                    <a:lumOff val="50000"/>
                  </a:schemeClr>
                </a:solidFill>
              </a:rPr>
              <a:pPr>
                <a:defRPr/>
              </a:pPr>
              <a:t>19</a:t>
            </a:fld>
            <a:endParaRPr lang="en-US" dirty="0">
              <a:solidFill>
                <a:schemeClr val="bg1">
                  <a:lumMod val="50000"/>
                  <a:lumOff val="50000"/>
                </a:schemeClr>
              </a:solidFill>
            </a:endParaRPr>
          </a:p>
        </p:txBody>
      </p:sp>
      <p:pic>
        <p:nvPicPr>
          <p:cNvPr id="5" name="Picture 4" descr="A picture containing animal, small, sitting, standing&#10;&#10;Description automatically generated">
            <a:extLst>
              <a:ext uri="{FF2B5EF4-FFF2-40B4-BE49-F238E27FC236}">
                <a16:creationId xmlns:a16="http://schemas.microsoft.com/office/drawing/2014/main" id="{E1969DDE-1EF7-4AA1-8248-3DC0A822AF4F}"/>
              </a:ext>
            </a:extLst>
          </p:cNvPr>
          <p:cNvPicPr>
            <a:picLocks noChangeAspect="1"/>
          </p:cNvPicPr>
          <p:nvPr/>
        </p:nvPicPr>
        <p:blipFill>
          <a:blip r:embed="rId3"/>
          <a:stretch>
            <a:fillRect/>
          </a:stretch>
        </p:blipFill>
        <p:spPr>
          <a:xfrm>
            <a:off x="9585717" y="2628403"/>
            <a:ext cx="1768025" cy="2475235"/>
          </a:xfrm>
          <a:prstGeom prst="rect">
            <a:avLst/>
          </a:prstGeom>
          <a:ln>
            <a:solidFill>
              <a:schemeClr val="tx1"/>
            </a:solidFill>
          </a:ln>
        </p:spPr>
      </p:pic>
      <p:sp>
        <p:nvSpPr>
          <p:cNvPr id="6" name="TextBox 5">
            <a:extLst>
              <a:ext uri="{FF2B5EF4-FFF2-40B4-BE49-F238E27FC236}">
                <a16:creationId xmlns:a16="http://schemas.microsoft.com/office/drawing/2014/main" id="{B9B0EF0B-983A-88CA-1B77-1C997CF13326}"/>
              </a:ext>
            </a:extLst>
          </p:cNvPr>
          <p:cNvSpPr txBox="1"/>
          <p:nvPr/>
        </p:nvSpPr>
        <p:spPr bwMode="auto">
          <a:xfrm>
            <a:off x="9729746" y="5103638"/>
            <a:ext cx="16002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algn="ctr"/>
            <a:r>
              <a:rPr lang="en-US" sz="1200" i="1" kern="0" dirty="0"/>
              <a:t>Hyalella azteca</a:t>
            </a:r>
          </a:p>
        </p:txBody>
      </p:sp>
    </p:spTree>
    <p:extLst>
      <p:ext uri="{BB962C8B-B14F-4D97-AF65-F5344CB8AC3E}">
        <p14:creationId xmlns:p14="http://schemas.microsoft.com/office/powerpoint/2010/main" val="1401955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B00B8-E49D-4525-BECE-1D3FBF948D16}"/>
              </a:ext>
            </a:extLst>
          </p:cNvPr>
          <p:cNvSpPr>
            <a:spLocks noGrp="1"/>
          </p:cNvSpPr>
          <p:nvPr>
            <p:ph type="title"/>
          </p:nvPr>
        </p:nvSpPr>
        <p:spPr>
          <a:xfrm>
            <a:off x="1178920" y="651577"/>
            <a:ext cx="7958331" cy="1077229"/>
          </a:xfrm>
        </p:spPr>
        <p:txBody>
          <a:bodyPr>
            <a:normAutofit/>
          </a:bodyPr>
          <a:lstStyle/>
          <a:p>
            <a:pPr algn="l"/>
            <a:r>
              <a:rPr lang="en-US" sz="4300" dirty="0"/>
              <a:t>Agenda</a:t>
            </a:r>
          </a:p>
        </p:txBody>
      </p:sp>
      <p:sp>
        <p:nvSpPr>
          <p:cNvPr id="3" name="Content Placeholder 2">
            <a:extLst>
              <a:ext uri="{FF2B5EF4-FFF2-40B4-BE49-F238E27FC236}">
                <a16:creationId xmlns:a16="http://schemas.microsoft.com/office/drawing/2014/main" id="{2953675E-C417-420D-ABD2-DE2D9CC3E43E}"/>
              </a:ext>
            </a:extLst>
          </p:cNvPr>
          <p:cNvSpPr>
            <a:spLocks noGrp="1"/>
          </p:cNvSpPr>
          <p:nvPr>
            <p:ph idx="1"/>
          </p:nvPr>
        </p:nvSpPr>
        <p:spPr>
          <a:xfrm>
            <a:off x="961053" y="1950098"/>
            <a:ext cx="11075437" cy="4288395"/>
          </a:xfrm>
        </p:spPr>
        <p:txBody>
          <a:bodyPr>
            <a:normAutofit/>
          </a:bodyPr>
          <a:lstStyle/>
          <a:p>
            <a:r>
              <a:rPr lang="en-US" sz="2800" b="1" dirty="0"/>
              <a:t>Martha McKeen</a:t>
            </a:r>
            <a:r>
              <a:rPr lang="en-US" sz="2800" dirty="0"/>
              <a:t>, Dixon RCD</a:t>
            </a:r>
          </a:p>
          <a:p>
            <a:pPr lvl="1"/>
            <a:r>
              <a:rPr lang="en-US" sz="2600" dirty="0"/>
              <a:t>Introduction and purpose of the meeting</a:t>
            </a:r>
          </a:p>
          <a:p>
            <a:pPr lvl="1"/>
            <a:r>
              <a:rPr lang="en-US" sz="2600" dirty="0"/>
              <a:t>History of the pyrethroids monitoring at Ulatis Creek</a:t>
            </a:r>
          </a:p>
          <a:p>
            <a:pPr lvl="1"/>
            <a:r>
              <a:rPr lang="en-US" sz="2600" dirty="0"/>
              <a:t>Sediment Toxicity Management Plan at Ulatis Creek/Brown Road</a:t>
            </a:r>
          </a:p>
          <a:p>
            <a:r>
              <a:rPr lang="en-US" sz="2800" b="1" dirty="0"/>
              <a:t>Mike Trouchon</a:t>
            </a:r>
            <a:r>
              <a:rPr lang="en-US" sz="2800" dirty="0"/>
              <a:t>, LWA – Larry Walker Associates</a:t>
            </a:r>
          </a:p>
          <a:p>
            <a:pPr lvl="1"/>
            <a:r>
              <a:rPr lang="en-US" sz="2600" dirty="0"/>
              <a:t>Technical and statistical data on pyrethroids</a:t>
            </a:r>
          </a:p>
          <a:p>
            <a:pPr lvl="1"/>
            <a:r>
              <a:rPr lang="en-US" sz="2600" dirty="0"/>
              <a:t>Required reporting</a:t>
            </a:r>
          </a:p>
          <a:p>
            <a:r>
              <a:rPr lang="en-US" sz="2800" b="1" dirty="0"/>
              <a:t>Franz Niederholzer</a:t>
            </a:r>
            <a:r>
              <a:rPr lang="en-US" sz="2800" dirty="0"/>
              <a:t>, UCCE Farm Advisor – Colusa/Sutter/Yuba </a:t>
            </a:r>
          </a:p>
          <a:p>
            <a:pPr lvl="1"/>
            <a:r>
              <a:rPr lang="en-US" sz="2600" dirty="0"/>
              <a:t>BMPs of pyrethroids pesticides in almonds and other crops</a:t>
            </a:r>
          </a:p>
          <a:p>
            <a:endParaRPr lang="en-US" sz="2800" b="1" dirty="0"/>
          </a:p>
          <a:p>
            <a:endParaRPr lang="en-US" dirty="0"/>
          </a:p>
        </p:txBody>
      </p:sp>
      <p:sp>
        <p:nvSpPr>
          <p:cNvPr id="4" name="Slide Number Placeholder 3">
            <a:extLst>
              <a:ext uri="{FF2B5EF4-FFF2-40B4-BE49-F238E27FC236}">
                <a16:creationId xmlns:a16="http://schemas.microsoft.com/office/drawing/2014/main" id="{2517F025-9F6C-4DA6-B348-2C4DB5336527}"/>
              </a:ext>
            </a:extLst>
          </p:cNvPr>
          <p:cNvSpPr>
            <a:spLocks noGrp="1"/>
          </p:cNvSpPr>
          <p:nvPr>
            <p:ph type="sldNum" sz="quarter" idx="12"/>
          </p:nvPr>
        </p:nvSpPr>
        <p:spPr/>
        <p:txBody>
          <a:bodyPr/>
          <a:lstStyle/>
          <a:p>
            <a:pPr>
              <a:defRPr/>
            </a:pPr>
            <a:fld id="{2EDD9C1C-8EFC-4BE9-A8A3-7A33442B5072}" type="slidenum">
              <a:rPr lang="en-US" smtClean="0">
                <a:solidFill>
                  <a:schemeClr val="bg1">
                    <a:lumMod val="50000"/>
                    <a:lumOff val="50000"/>
                  </a:schemeClr>
                </a:solidFill>
              </a:rPr>
              <a:pPr>
                <a:defRPr/>
              </a:pPr>
              <a:t>2</a:t>
            </a:fld>
            <a:endParaRPr lang="en-US" dirty="0">
              <a:solidFill>
                <a:schemeClr val="bg1">
                  <a:lumMod val="50000"/>
                  <a:lumOff val="50000"/>
                </a:schemeClr>
              </a:solidFill>
            </a:endParaRPr>
          </a:p>
        </p:txBody>
      </p:sp>
    </p:spTree>
    <p:extLst>
      <p:ext uri="{BB962C8B-B14F-4D97-AF65-F5344CB8AC3E}">
        <p14:creationId xmlns:p14="http://schemas.microsoft.com/office/powerpoint/2010/main" val="3075557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9A115-BCB5-BD92-C6CF-64A86F6E5A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085C19-AC13-6104-6D12-1451514A2DA4}"/>
              </a:ext>
            </a:extLst>
          </p:cNvPr>
          <p:cNvSpPr>
            <a:spLocks noGrp="1"/>
          </p:cNvSpPr>
          <p:nvPr>
            <p:ph type="title"/>
          </p:nvPr>
        </p:nvSpPr>
        <p:spPr>
          <a:xfrm>
            <a:off x="1042217" y="507079"/>
            <a:ext cx="9715317" cy="2072219"/>
          </a:xfrm>
        </p:spPr>
        <p:txBody>
          <a:bodyPr>
            <a:normAutofit/>
          </a:bodyPr>
          <a:lstStyle/>
          <a:p>
            <a:pPr algn="l"/>
            <a:r>
              <a:rPr lang="en-US" dirty="0"/>
              <a:t>Pyrethroid </a:t>
            </a:r>
            <a:r>
              <a:rPr lang="en-US" b="1" u="sng" dirty="0"/>
              <a:t>Water Column </a:t>
            </a:r>
            <a:r>
              <a:rPr lang="en-US" dirty="0"/>
              <a:t>Exceedances</a:t>
            </a:r>
            <a:br>
              <a:rPr lang="en-US" dirty="0"/>
            </a:br>
            <a:br>
              <a:rPr lang="en-US" dirty="0"/>
            </a:br>
            <a:endParaRPr lang="en-US" sz="3600" dirty="0"/>
          </a:p>
        </p:txBody>
      </p:sp>
      <p:sp>
        <p:nvSpPr>
          <p:cNvPr id="3" name="Slide Number Placeholder 2">
            <a:extLst>
              <a:ext uri="{FF2B5EF4-FFF2-40B4-BE49-F238E27FC236}">
                <a16:creationId xmlns:a16="http://schemas.microsoft.com/office/drawing/2014/main" id="{C9920B5B-F9B0-D3EE-A8CF-C96A54CA6CE6}"/>
              </a:ext>
            </a:extLst>
          </p:cNvPr>
          <p:cNvSpPr>
            <a:spLocks noGrp="1"/>
          </p:cNvSpPr>
          <p:nvPr>
            <p:ph type="sldNum" sz="quarter" idx="12"/>
          </p:nvPr>
        </p:nvSpPr>
        <p:spPr/>
        <p:txBody>
          <a:bodyPr/>
          <a:lstStyle/>
          <a:p>
            <a:fld id="{6D22F896-40B5-4ADD-8801-0D06FADFA095}" type="slidenum">
              <a:rPr lang="en-US" smtClean="0"/>
              <a:t>20</a:t>
            </a:fld>
            <a:endParaRPr lang="en-US" dirty="0"/>
          </a:p>
        </p:txBody>
      </p:sp>
      <p:pic>
        <p:nvPicPr>
          <p:cNvPr id="4" name="Content Placeholder 3" descr="A map with a red circle and black text&#10;&#10;Description automatically generated with medium confidence">
            <a:extLst>
              <a:ext uri="{FF2B5EF4-FFF2-40B4-BE49-F238E27FC236}">
                <a16:creationId xmlns:a16="http://schemas.microsoft.com/office/drawing/2014/main" id="{4650C618-31A1-53C7-82A8-BC8753FDA40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6182" y="1668735"/>
            <a:ext cx="5868998" cy="4482653"/>
          </a:xfrm>
          <a:prstGeom prst="rect">
            <a:avLst/>
          </a:prstGeom>
          <a:noFill/>
          <a:ln>
            <a:noFill/>
          </a:ln>
        </p:spPr>
      </p:pic>
      <p:pic>
        <p:nvPicPr>
          <p:cNvPr id="6" name="Picture 5" descr="A map with a red circle and purple squares&#10;&#10;Description automatically generated">
            <a:extLst>
              <a:ext uri="{FF2B5EF4-FFF2-40B4-BE49-F238E27FC236}">
                <a16:creationId xmlns:a16="http://schemas.microsoft.com/office/drawing/2014/main" id="{DE05CEAB-E20D-DCD9-E3DF-094F4BE787F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5180" y="1668735"/>
            <a:ext cx="5794936" cy="4482653"/>
          </a:xfrm>
          <a:prstGeom prst="rect">
            <a:avLst/>
          </a:prstGeom>
          <a:noFill/>
          <a:ln>
            <a:noFill/>
          </a:ln>
        </p:spPr>
      </p:pic>
      <p:sp>
        <p:nvSpPr>
          <p:cNvPr id="7" name="TextBox 6">
            <a:extLst>
              <a:ext uri="{FF2B5EF4-FFF2-40B4-BE49-F238E27FC236}">
                <a16:creationId xmlns:a16="http://schemas.microsoft.com/office/drawing/2014/main" id="{F14A3F12-A3FF-4DE9-2D73-76BF8EF32F2D}"/>
              </a:ext>
            </a:extLst>
          </p:cNvPr>
          <p:cNvSpPr txBox="1"/>
          <p:nvPr/>
        </p:nvSpPr>
        <p:spPr>
          <a:xfrm>
            <a:off x="448235" y="1839067"/>
            <a:ext cx="2282997" cy="369332"/>
          </a:xfrm>
          <a:prstGeom prst="rect">
            <a:avLst/>
          </a:prstGeom>
          <a:noFill/>
        </p:spPr>
        <p:txBody>
          <a:bodyPr wrap="none" rtlCol="0">
            <a:spAutoFit/>
          </a:bodyPr>
          <a:lstStyle/>
          <a:p>
            <a:r>
              <a:rPr lang="en-US" b="1" dirty="0"/>
              <a:t>Bifenthrin Application</a:t>
            </a:r>
          </a:p>
        </p:txBody>
      </p:sp>
      <p:sp>
        <p:nvSpPr>
          <p:cNvPr id="8" name="TextBox 7">
            <a:extLst>
              <a:ext uri="{FF2B5EF4-FFF2-40B4-BE49-F238E27FC236}">
                <a16:creationId xmlns:a16="http://schemas.microsoft.com/office/drawing/2014/main" id="{5CBB3423-D781-E56E-A629-20CD63A9A520}"/>
              </a:ext>
            </a:extLst>
          </p:cNvPr>
          <p:cNvSpPr txBox="1"/>
          <p:nvPr/>
        </p:nvSpPr>
        <p:spPr>
          <a:xfrm>
            <a:off x="6238052" y="1839067"/>
            <a:ext cx="2117054" cy="646331"/>
          </a:xfrm>
          <a:prstGeom prst="rect">
            <a:avLst/>
          </a:prstGeom>
          <a:noFill/>
        </p:spPr>
        <p:txBody>
          <a:bodyPr wrap="square" rtlCol="0">
            <a:spAutoFit/>
          </a:bodyPr>
          <a:lstStyle/>
          <a:p>
            <a:r>
              <a:rPr lang="en-US" b="1" dirty="0"/>
              <a:t>Lambda-Cyhalothrin Application</a:t>
            </a:r>
          </a:p>
        </p:txBody>
      </p:sp>
      <p:sp>
        <p:nvSpPr>
          <p:cNvPr id="9" name="TextBox 8">
            <a:extLst>
              <a:ext uri="{FF2B5EF4-FFF2-40B4-BE49-F238E27FC236}">
                <a16:creationId xmlns:a16="http://schemas.microsoft.com/office/drawing/2014/main" id="{55FDE07D-BAE4-B18C-8FA0-4026E3D051B3}"/>
              </a:ext>
            </a:extLst>
          </p:cNvPr>
          <p:cNvSpPr txBox="1"/>
          <p:nvPr/>
        </p:nvSpPr>
        <p:spPr>
          <a:xfrm>
            <a:off x="154340" y="6008093"/>
            <a:ext cx="11697241" cy="369332"/>
          </a:xfrm>
          <a:prstGeom prst="rect">
            <a:avLst/>
          </a:prstGeom>
          <a:noFill/>
        </p:spPr>
        <p:txBody>
          <a:bodyPr wrap="none" rtlCol="0">
            <a:spAutoFit/>
          </a:bodyPr>
          <a:lstStyle/>
          <a:p>
            <a:r>
              <a:rPr lang="en-US" dirty="0"/>
              <a:t>Mapped AG application of bifenthrin and lambda-cyhalothrin. Each square represents one section equal </a:t>
            </a:r>
            <a:r>
              <a:rPr lang="en-US"/>
              <a:t>to 1 square mile.</a:t>
            </a:r>
            <a:endParaRPr lang="en-US" dirty="0"/>
          </a:p>
        </p:txBody>
      </p:sp>
    </p:spTree>
    <p:extLst>
      <p:ext uri="{BB962C8B-B14F-4D97-AF65-F5344CB8AC3E}">
        <p14:creationId xmlns:p14="http://schemas.microsoft.com/office/powerpoint/2010/main" val="913041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61068-3871-B1DE-80E5-AAA22A32E77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CE42FC-476D-CA43-6D4A-01AC982C8B81}"/>
              </a:ext>
            </a:extLst>
          </p:cNvPr>
          <p:cNvSpPr>
            <a:spLocks noGrp="1"/>
          </p:cNvSpPr>
          <p:nvPr>
            <p:ph type="sldNum" sz="quarter" idx="12"/>
          </p:nvPr>
        </p:nvSpPr>
        <p:spPr/>
        <p:txBody>
          <a:bodyPr/>
          <a:lstStyle/>
          <a:p>
            <a:fld id="{6D22F896-40B5-4ADD-8801-0D06FADFA095}" type="slidenum">
              <a:rPr lang="en-US" smtClean="0"/>
              <a:t>21</a:t>
            </a:fld>
            <a:endParaRPr lang="en-US" dirty="0"/>
          </a:p>
        </p:txBody>
      </p:sp>
      <p:sp>
        <p:nvSpPr>
          <p:cNvPr id="12" name="Title 11">
            <a:extLst>
              <a:ext uri="{FF2B5EF4-FFF2-40B4-BE49-F238E27FC236}">
                <a16:creationId xmlns:a16="http://schemas.microsoft.com/office/drawing/2014/main" id="{888F9F3D-B8EF-8A28-325F-A7A9D88133D0}"/>
              </a:ext>
            </a:extLst>
          </p:cNvPr>
          <p:cNvSpPr>
            <a:spLocks noGrp="1"/>
          </p:cNvSpPr>
          <p:nvPr>
            <p:ph type="title"/>
          </p:nvPr>
        </p:nvSpPr>
        <p:spPr/>
        <p:txBody>
          <a:bodyPr/>
          <a:lstStyle/>
          <a:p>
            <a:r>
              <a:rPr lang="en-US" dirty="0"/>
              <a:t>Pyrethroid </a:t>
            </a:r>
            <a:r>
              <a:rPr lang="en-US" u="sng" dirty="0"/>
              <a:t>Sediment Toxicity</a:t>
            </a:r>
            <a:r>
              <a:rPr lang="en-US" dirty="0"/>
              <a:t> Monitoring</a:t>
            </a:r>
          </a:p>
        </p:txBody>
      </p:sp>
      <p:pic>
        <p:nvPicPr>
          <p:cNvPr id="13" name="Picture 12">
            <a:extLst>
              <a:ext uri="{FF2B5EF4-FFF2-40B4-BE49-F238E27FC236}">
                <a16:creationId xmlns:a16="http://schemas.microsoft.com/office/drawing/2014/main" id="{05BE6A7B-1441-7A6A-7F85-065C3509711D}"/>
              </a:ext>
            </a:extLst>
          </p:cNvPr>
          <p:cNvPicPr>
            <a:picLocks noChangeAspect="1"/>
          </p:cNvPicPr>
          <p:nvPr/>
        </p:nvPicPr>
        <p:blipFill>
          <a:blip r:embed="rId3"/>
          <a:stretch>
            <a:fillRect/>
          </a:stretch>
        </p:blipFill>
        <p:spPr>
          <a:xfrm>
            <a:off x="2213848" y="1737360"/>
            <a:ext cx="7764304" cy="4566285"/>
          </a:xfrm>
          <a:prstGeom prst="rect">
            <a:avLst/>
          </a:prstGeom>
        </p:spPr>
      </p:pic>
    </p:spTree>
    <p:extLst>
      <p:ext uri="{BB962C8B-B14F-4D97-AF65-F5344CB8AC3E}">
        <p14:creationId xmlns:p14="http://schemas.microsoft.com/office/powerpoint/2010/main" val="3238199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EC8E1-C717-4E58-F2BB-C7AA7615FAF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5CF833-AB30-BEB5-B472-81BFCAB5D7DB}"/>
              </a:ext>
            </a:extLst>
          </p:cNvPr>
          <p:cNvSpPr>
            <a:spLocks noGrp="1"/>
          </p:cNvSpPr>
          <p:nvPr>
            <p:ph type="sldNum" sz="quarter" idx="12"/>
          </p:nvPr>
        </p:nvSpPr>
        <p:spPr/>
        <p:txBody>
          <a:bodyPr/>
          <a:lstStyle/>
          <a:p>
            <a:fld id="{6D22F896-40B5-4ADD-8801-0D06FADFA095}" type="slidenum">
              <a:rPr lang="en-US" smtClean="0"/>
              <a:t>22</a:t>
            </a:fld>
            <a:endParaRPr lang="en-US" dirty="0"/>
          </a:p>
        </p:txBody>
      </p:sp>
      <p:sp>
        <p:nvSpPr>
          <p:cNvPr id="12" name="Title 11">
            <a:extLst>
              <a:ext uri="{FF2B5EF4-FFF2-40B4-BE49-F238E27FC236}">
                <a16:creationId xmlns:a16="http://schemas.microsoft.com/office/drawing/2014/main" id="{CD76CDB6-ED08-DEAA-20BA-43138E9304EA}"/>
              </a:ext>
            </a:extLst>
          </p:cNvPr>
          <p:cNvSpPr>
            <a:spLocks noGrp="1"/>
          </p:cNvSpPr>
          <p:nvPr>
            <p:ph type="title"/>
          </p:nvPr>
        </p:nvSpPr>
        <p:spPr/>
        <p:txBody>
          <a:bodyPr/>
          <a:lstStyle/>
          <a:p>
            <a:r>
              <a:rPr lang="en-US" dirty="0"/>
              <a:t>Pyrethroid </a:t>
            </a:r>
            <a:r>
              <a:rPr lang="en-US" u="sng" dirty="0"/>
              <a:t>Water Column</a:t>
            </a:r>
            <a:r>
              <a:rPr lang="en-US" dirty="0"/>
              <a:t> Monitoring</a:t>
            </a:r>
          </a:p>
        </p:txBody>
      </p:sp>
      <p:pic>
        <p:nvPicPr>
          <p:cNvPr id="5" name="Picture 4">
            <a:extLst>
              <a:ext uri="{FF2B5EF4-FFF2-40B4-BE49-F238E27FC236}">
                <a16:creationId xmlns:a16="http://schemas.microsoft.com/office/drawing/2014/main" id="{5233E506-5124-A577-AD15-0DC90FC9EE1C}"/>
              </a:ext>
            </a:extLst>
          </p:cNvPr>
          <p:cNvPicPr>
            <a:picLocks noChangeAspect="1"/>
          </p:cNvPicPr>
          <p:nvPr/>
        </p:nvPicPr>
        <p:blipFill>
          <a:blip r:embed="rId3"/>
          <a:stretch>
            <a:fillRect/>
          </a:stretch>
        </p:blipFill>
        <p:spPr>
          <a:xfrm>
            <a:off x="2115693" y="1737360"/>
            <a:ext cx="8021574" cy="4559808"/>
          </a:xfrm>
          <a:prstGeom prst="rect">
            <a:avLst/>
          </a:prstGeom>
        </p:spPr>
      </p:pic>
    </p:spTree>
    <p:extLst>
      <p:ext uri="{BB962C8B-B14F-4D97-AF65-F5344CB8AC3E}">
        <p14:creationId xmlns:p14="http://schemas.microsoft.com/office/powerpoint/2010/main" val="1255166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B089B-3BEB-A932-761D-68FCA86544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028365-8B2E-1DAB-91A3-D941B51EA3FE}"/>
              </a:ext>
            </a:extLst>
          </p:cNvPr>
          <p:cNvSpPr>
            <a:spLocks noGrp="1"/>
          </p:cNvSpPr>
          <p:nvPr>
            <p:ph type="title"/>
          </p:nvPr>
        </p:nvSpPr>
        <p:spPr/>
        <p:txBody>
          <a:bodyPr/>
          <a:lstStyle/>
          <a:p>
            <a:r>
              <a:rPr lang="en-US" dirty="0"/>
              <a:t>Franz Niederholzer</a:t>
            </a:r>
          </a:p>
        </p:txBody>
      </p:sp>
      <p:sp>
        <p:nvSpPr>
          <p:cNvPr id="3" name="Text Placeholder 2">
            <a:extLst>
              <a:ext uri="{FF2B5EF4-FFF2-40B4-BE49-F238E27FC236}">
                <a16:creationId xmlns:a16="http://schemas.microsoft.com/office/drawing/2014/main" id="{60F0C066-48B9-21E3-693A-207A2EB12FEC}"/>
              </a:ext>
            </a:extLst>
          </p:cNvPr>
          <p:cNvSpPr>
            <a:spLocks noGrp="1"/>
          </p:cNvSpPr>
          <p:nvPr>
            <p:ph type="body" idx="1"/>
          </p:nvPr>
        </p:nvSpPr>
        <p:spPr/>
        <p:txBody>
          <a:bodyPr/>
          <a:lstStyle/>
          <a:p>
            <a:r>
              <a:rPr lang="en-US" dirty="0"/>
              <a:t>UCCE Farm Advisor – Colusa/Sutter/Yuba Counties</a:t>
            </a:r>
          </a:p>
        </p:txBody>
      </p:sp>
      <p:sp>
        <p:nvSpPr>
          <p:cNvPr id="4" name="Slide Number Placeholder 3">
            <a:extLst>
              <a:ext uri="{FF2B5EF4-FFF2-40B4-BE49-F238E27FC236}">
                <a16:creationId xmlns:a16="http://schemas.microsoft.com/office/drawing/2014/main" id="{7C092C8B-29B9-2C84-D524-35C1BC97D592}"/>
              </a:ext>
            </a:extLst>
          </p:cNvPr>
          <p:cNvSpPr>
            <a:spLocks noGrp="1"/>
          </p:cNvSpPr>
          <p:nvPr>
            <p:ph type="sldNum" sz="quarter" idx="12"/>
          </p:nvPr>
        </p:nvSpPr>
        <p:spPr/>
        <p:txBody>
          <a:bodyPr/>
          <a:lstStyle/>
          <a:p>
            <a:fld id="{6D22F896-40B5-4ADD-8801-0D06FADFA095}" type="slidenum">
              <a:rPr lang="en-US" smtClean="0"/>
              <a:t>23</a:t>
            </a:fld>
            <a:endParaRPr lang="en-US" dirty="0"/>
          </a:p>
        </p:txBody>
      </p:sp>
    </p:spTree>
    <p:extLst>
      <p:ext uri="{BB962C8B-B14F-4D97-AF65-F5344CB8AC3E}">
        <p14:creationId xmlns:p14="http://schemas.microsoft.com/office/powerpoint/2010/main" val="3822003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3381F1-991D-B108-F775-2442F7DC8D10}"/>
              </a:ext>
            </a:extLst>
          </p:cNvPr>
          <p:cNvSpPr>
            <a:spLocks noGrp="1"/>
          </p:cNvSpPr>
          <p:nvPr>
            <p:ph type="title"/>
          </p:nvPr>
        </p:nvSpPr>
        <p:spPr>
          <a:xfrm>
            <a:off x="2152650" y="365127"/>
            <a:ext cx="8275205" cy="1325563"/>
          </a:xfrm>
        </p:spPr>
        <p:txBody>
          <a:bodyPr/>
          <a:lstStyle/>
          <a:p>
            <a:r>
              <a:rPr lang="en-US" b="1" dirty="0">
                <a:effectLst>
                  <a:outerShdw blurRad="38100" dist="38100" dir="2700000" algn="tl">
                    <a:srgbClr val="000000">
                      <a:alpha val="43137"/>
                    </a:srgbClr>
                  </a:outerShdw>
                </a:effectLst>
              </a:rPr>
              <a:t>Where do pyrethroids fit in CA ag?</a:t>
            </a:r>
          </a:p>
        </p:txBody>
      </p:sp>
      <p:sp>
        <p:nvSpPr>
          <p:cNvPr id="5" name="Content Placeholder 4">
            <a:extLst>
              <a:ext uri="{FF2B5EF4-FFF2-40B4-BE49-F238E27FC236}">
                <a16:creationId xmlns:a16="http://schemas.microsoft.com/office/drawing/2014/main" id="{FBD7A8B5-E4EC-7872-B35B-03A105F6A907}"/>
              </a:ext>
            </a:extLst>
          </p:cNvPr>
          <p:cNvSpPr>
            <a:spLocks noGrp="1"/>
          </p:cNvSpPr>
          <p:nvPr>
            <p:ph idx="1"/>
          </p:nvPr>
        </p:nvSpPr>
        <p:spPr>
          <a:xfrm>
            <a:off x="1810329" y="1690689"/>
            <a:ext cx="8728364" cy="4351338"/>
          </a:xfrm>
        </p:spPr>
        <p:txBody>
          <a:bodyPr>
            <a:normAutofit/>
          </a:bodyPr>
          <a:lstStyle/>
          <a:p>
            <a:pPr>
              <a:spcAft>
                <a:spcPts val="1200"/>
              </a:spcAft>
            </a:pPr>
            <a:r>
              <a:rPr lang="en-US" sz="3600" b="1" dirty="0">
                <a:effectLst>
                  <a:outerShdw blurRad="38100" dist="38100" dir="2700000" algn="tl">
                    <a:srgbClr val="000000">
                      <a:alpha val="43137"/>
                    </a:srgbClr>
                  </a:outerShdw>
                </a:effectLst>
              </a:rPr>
              <a:t>Pyrethroids are effective.</a:t>
            </a:r>
          </a:p>
          <a:p>
            <a:pPr>
              <a:spcAft>
                <a:spcPts val="1200"/>
              </a:spcAft>
            </a:pPr>
            <a:r>
              <a:rPr lang="en-US" sz="3600" b="1" dirty="0">
                <a:effectLst>
                  <a:outerShdw blurRad="38100" dist="38100" dir="2700000" algn="tl">
                    <a:srgbClr val="000000">
                      <a:alpha val="43137"/>
                    </a:srgbClr>
                  </a:outerShdw>
                </a:effectLst>
              </a:rPr>
              <a:t>Pyrethroids are the only real option for leaf footed and/stink bug control.</a:t>
            </a:r>
          </a:p>
          <a:p>
            <a:pPr>
              <a:spcAft>
                <a:spcPts val="1200"/>
              </a:spcAft>
            </a:pPr>
            <a:r>
              <a:rPr lang="en-US" sz="3600" b="1" dirty="0">
                <a:effectLst>
                  <a:outerShdw blurRad="38100" dist="38100" dir="2700000" algn="tl">
                    <a:srgbClr val="000000">
                      <a:alpha val="43137"/>
                    </a:srgbClr>
                  </a:outerShdw>
                </a:effectLst>
              </a:rPr>
              <a:t>Pyrethroids are relatively inexpensive (if you don’t consider added mite risk).</a:t>
            </a:r>
          </a:p>
          <a:p>
            <a:pPr>
              <a:spcAft>
                <a:spcPts val="1200"/>
              </a:spcAft>
            </a:pPr>
            <a:r>
              <a:rPr lang="en-US" sz="3600" b="1" dirty="0">
                <a:effectLst>
                  <a:outerShdw blurRad="38100" dist="38100" dir="2700000" algn="tl">
                    <a:srgbClr val="000000">
                      <a:alpha val="43137"/>
                    </a:srgbClr>
                  </a:outerShdw>
                </a:effectLst>
              </a:rPr>
              <a:t>How to keep using pyrethroids?</a:t>
            </a:r>
          </a:p>
          <a:p>
            <a:pPr marL="0" indent="0">
              <a:buNone/>
            </a:pPr>
            <a:endParaRPr lang="en-US" dirty="0"/>
          </a:p>
        </p:txBody>
      </p:sp>
    </p:spTree>
    <p:extLst>
      <p:ext uri="{BB962C8B-B14F-4D97-AF65-F5344CB8AC3E}">
        <p14:creationId xmlns:p14="http://schemas.microsoft.com/office/powerpoint/2010/main" val="3363022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ield of trees with smoke&#10;&#10;AI-generated content may be incorrect.">
            <a:extLst>
              <a:ext uri="{FF2B5EF4-FFF2-40B4-BE49-F238E27FC236}">
                <a16:creationId xmlns:a16="http://schemas.microsoft.com/office/drawing/2014/main" id="{DB1ABA49-FECE-EF98-E6D9-37F979014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quot;Not Allowed&quot; Symbol 1">
            <a:extLst>
              <a:ext uri="{FF2B5EF4-FFF2-40B4-BE49-F238E27FC236}">
                <a16:creationId xmlns:a16="http://schemas.microsoft.com/office/drawing/2014/main" id="{3FA3AAAD-B710-50CC-1113-20FB02D9349D}"/>
              </a:ext>
            </a:extLst>
          </p:cNvPr>
          <p:cNvSpPr/>
          <p:nvPr/>
        </p:nvSpPr>
        <p:spPr>
          <a:xfrm>
            <a:off x="3131127" y="544945"/>
            <a:ext cx="6022109" cy="5846619"/>
          </a:xfrm>
          <a:prstGeom prst="noSmoking">
            <a:avLst/>
          </a:prstGeom>
          <a:solidFill>
            <a:srgbClr val="FF0000">
              <a:alpha val="32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4851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28E376-99D7-05CB-9E51-CDA3DA65DA0C}"/>
              </a:ext>
            </a:extLst>
          </p:cNvPr>
          <p:cNvSpPr>
            <a:spLocks noGrp="1"/>
          </p:cNvSpPr>
          <p:nvPr>
            <p:ph type="title"/>
          </p:nvPr>
        </p:nvSpPr>
        <p:spPr>
          <a:xfrm>
            <a:off x="528145" y="191706"/>
            <a:ext cx="10083481" cy="1325563"/>
          </a:xfrm>
        </p:spPr>
        <p:txBody>
          <a:bodyPr>
            <a:normAutofit fontScale="90000"/>
          </a:bodyPr>
          <a:lstStyle/>
          <a:p>
            <a:r>
              <a:rPr lang="en-US" b="1" dirty="0">
                <a:effectLst>
                  <a:outerShdw blurRad="38100" dist="38100" dir="2700000" algn="tl">
                    <a:srgbClr val="000000">
                      <a:alpha val="43137"/>
                    </a:srgbClr>
                  </a:outerShdw>
                </a:effectLst>
              </a:rPr>
              <a:t>What can growers to control drift, particularly pyrethroid drift from </a:t>
            </a:r>
            <a:r>
              <a:rPr lang="en-US" b="1" dirty="0" err="1">
                <a:effectLst>
                  <a:outerShdw blurRad="38100" dist="38100" dir="2700000" algn="tl">
                    <a:srgbClr val="000000">
                      <a:alpha val="43137"/>
                    </a:srgbClr>
                  </a:outerShdw>
                </a:effectLst>
              </a:rPr>
              <a:t>airblast</a:t>
            </a:r>
            <a:r>
              <a:rPr lang="en-US" b="1" dirty="0">
                <a:effectLst>
                  <a:outerShdw blurRad="38100" dist="38100" dir="2700000" algn="tl">
                    <a:srgbClr val="000000">
                      <a:alpha val="43137"/>
                    </a:srgbClr>
                  </a:outerShdw>
                </a:effectLst>
              </a:rPr>
              <a:t> sprayers?</a:t>
            </a:r>
          </a:p>
        </p:txBody>
      </p:sp>
      <p:sp>
        <p:nvSpPr>
          <p:cNvPr id="4" name="Content Placeholder 3">
            <a:extLst>
              <a:ext uri="{FF2B5EF4-FFF2-40B4-BE49-F238E27FC236}">
                <a16:creationId xmlns:a16="http://schemas.microsoft.com/office/drawing/2014/main" id="{B347648A-D2B2-09B4-EFE2-7A0BDD937CA9}"/>
              </a:ext>
            </a:extLst>
          </p:cNvPr>
          <p:cNvSpPr>
            <a:spLocks noGrp="1"/>
          </p:cNvSpPr>
          <p:nvPr>
            <p:ph idx="1"/>
          </p:nvPr>
        </p:nvSpPr>
        <p:spPr>
          <a:xfrm>
            <a:off x="1874982" y="2638424"/>
            <a:ext cx="8617527" cy="4351338"/>
          </a:xfrm>
        </p:spPr>
        <p:txBody>
          <a:bodyPr>
            <a:normAutofit/>
          </a:bodyPr>
          <a:lstStyle/>
          <a:p>
            <a:pPr>
              <a:spcAft>
                <a:spcPts val="1200"/>
              </a:spcAft>
            </a:pPr>
            <a:r>
              <a:rPr lang="en-US" sz="4000" b="1" dirty="0">
                <a:effectLst>
                  <a:outerShdw blurRad="38100" dist="38100" dir="2700000" algn="tl">
                    <a:srgbClr val="000000">
                      <a:alpha val="43137"/>
                    </a:srgbClr>
                  </a:outerShdw>
                </a:effectLst>
              </a:rPr>
              <a:t>Droplet size (large drops fall fast)</a:t>
            </a:r>
          </a:p>
          <a:p>
            <a:pPr>
              <a:spcAft>
                <a:spcPts val="1200"/>
              </a:spcAft>
            </a:pPr>
            <a:r>
              <a:rPr lang="en-US" sz="4000" b="1" dirty="0">
                <a:effectLst>
                  <a:outerShdw blurRad="38100" dist="38100" dir="2700000" algn="tl">
                    <a:srgbClr val="000000">
                      <a:alpha val="43137"/>
                    </a:srgbClr>
                  </a:outerShdw>
                </a:effectLst>
              </a:rPr>
              <a:t>Operator attention</a:t>
            </a:r>
          </a:p>
          <a:p>
            <a:pPr>
              <a:spcAft>
                <a:spcPts val="1200"/>
              </a:spcAft>
            </a:pPr>
            <a:r>
              <a:rPr lang="en-US" sz="4000" b="1" dirty="0">
                <a:effectLst>
                  <a:outerShdw blurRad="38100" dist="38100" dir="2700000" algn="tl">
                    <a:srgbClr val="000000">
                      <a:alpha val="43137"/>
                    </a:srgbClr>
                  </a:outerShdw>
                </a:effectLst>
              </a:rPr>
              <a:t>Planning, pesticide selection</a:t>
            </a:r>
          </a:p>
          <a:p>
            <a:pPr>
              <a:spcAft>
                <a:spcPts val="1200"/>
              </a:spcAft>
            </a:pPr>
            <a:r>
              <a:rPr lang="en-US" sz="4000" b="1" dirty="0">
                <a:effectLst>
                  <a:outerShdw blurRad="38100" dist="38100" dir="2700000" algn="tl">
                    <a:srgbClr val="000000">
                      <a:alpha val="43137"/>
                    </a:srgbClr>
                  </a:outerShdw>
                </a:effectLst>
              </a:rPr>
              <a:t>Fan output</a:t>
            </a:r>
          </a:p>
        </p:txBody>
      </p:sp>
    </p:spTree>
    <p:extLst>
      <p:ext uri="{BB962C8B-B14F-4D97-AF65-F5344CB8AC3E}">
        <p14:creationId xmlns:p14="http://schemas.microsoft.com/office/powerpoint/2010/main" val="3158592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E1BF0BA-3F2E-7E76-7503-70ECF74948E8}"/>
              </a:ext>
            </a:extLst>
          </p:cNvPr>
          <p:cNvGraphicFramePr>
            <a:graphicFrameLocks noGrp="1"/>
          </p:cNvGraphicFramePr>
          <p:nvPr/>
        </p:nvGraphicFramePr>
        <p:xfrm>
          <a:off x="748862" y="160959"/>
          <a:ext cx="10799379" cy="6143396"/>
        </p:xfrm>
        <a:graphic>
          <a:graphicData uri="http://schemas.openxmlformats.org/drawingml/2006/table">
            <a:tbl>
              <a:tblPr firstRow="1" bandRow="1">
                <a:tableStyleId>{5C22544A-7EE6-4342-B048-85BDC9FD1C3A}</a:tableStyleId>
              </a:tblPr>
              <a:tblGrid>
                <a:gridCol w="4637460">
                  <a:extLst>
                    <a:ext uri="{9D8B030D-6E8A-4147-A177-3AD203B41FA5}">
                      <a16:colId xmlns:a16="http://schemas.microsoft.com/office/drawing/2014/main" val="3489895080"/>
                    </a:ext>
                  </a:extLst>
                </a:gridCol>
                <a:gridCol w="6161919">
                  <a:extLst>
                    <a:ext uri="{9D8B030D-6E8A-4147-A177-3AD203B41FA5}">
                      <a16:colId xmlns:a16="http://schemas.microsoft.com/office/drawing/2014/main" val="435609685"/>
                    </a:ext>
                  </a:extLst>
                </a:gridCol>
              </a:tblGrid>
              <a:tr h="504360">
                <a:tc>
                  <a:txBody>
                    <a:bodyPr/>
                    <a:lstStyle/>
                    <a:p>
                      <a:pPr algn="ctr"/>
                      <a:r>
                        <a:rPr lang="en-US" dirty="0"/>
                        <a:t>Issue/problem (by “ease” of doing)</a:t>
                      </a:r>
                    </a:p>
                  </a:txBody>
                  <a:tcPr anchor="ctr"/>
                </a:tc>
                <a:tc>
                  <a:txBody>
                    <a:bodyPr/>
                    <a:lstStyle/>
                    <a:p>
                      <a:pPr algn="ctr"/>
                      <a:r>
                        <a:rPr lang="en-US" dirty="0"/>
                        <a:t>Possible solution (partial or full)</a:t>
                      </a:r>
                    </a:p>
                  </a:txBody>
                  <a:tcPr anchor="ctr"/>
                </a:tc>
                <a:extLst>
                  <a:ext uri="{0D108BD9-81ED-4DB2-BD59-A6C34878D82A}">
                    <a16:rowId xmlns:a16="http://schemas.microsoft.com/office/drawing/2014/main" val="3758356821"/>
                  </a:ext>
                </a:extLst>
              </a:tr>
              <a:tr h="18747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effectLst>
                            <a:outerShdw blurRad="38100" dist="38100" dir="2700000" algn="tl">
                              <a:srgbClr val="000000">
                                <a:alpha val="43137"/>
                              </a:srgbClr>
                            </a:outerShdw>
                          </a:effectLst>
                        </a:rPr>
                        <a:t>Driver attention</a:t>
                      </a:r>
                    </a:p>
                  </a:txBody>
                  <a:tcPr anchor="ctr"/>
                </a:tc>
                <a:tc>
                  <a:txBody>
                    <a:bodyPr/>
                    <a:lstStyle/>
                    <a:p>
                      <a:pPr marL="342900" indent="-342900">
                        <a:buFont typeface="Arial" panose="020B0604020202020204" pitchFamily="34" charset="0"/>
                        <a:buChar char="•"/>
                      </a:pPr>
                      <a:r>
                        <a:rPr lang="en-US" sz="2400" b="1" dirty="0">
                          <a:effectLst>
                            <a:outerShdw blurRad="38100" dist="38100" dir="2700000" algn="tl">
                              <a:srgbClr val="000000">
                                <a:alpha val="43137"/>
                              </a:srgbClr>
                            </a:outerShdw>
                          </a:effectLst>
                        </a:rPr>
                        <a:t>Row end shut off. </a:t>
                      </a:r>
                    </a:p>
                    <a:p>
                      <a:pPr marL="342900" indent="-342900">
                        <a:buFont typeface="Arial" panose="020B0604020202020204" pitchFamily="34" charset="0"/>
                        <a:buChar char="•"/>
                      </a:pPr>
                      <a:r>
                        <a:rPr lang="en-US" sz="2400" b="1" u="none" dirty="0">
                          <a:effectLst>
                            <a:outerShdw blurRad="38100" dist="38100" dir="2700000" algn="tl">
                              <a:srgbClr val="000000">
                                <a:alpha val="43137"/>
                              </a:srgbClr>
                            </a:outerShdw>
                          </a:effectLst>
                        </a:rPr>
                        <a:t>Make bloom shut off easy. (cab location of switches)</a:t>
                      </a:r>
                    </a:p>
                    <a:p>
                      <a:pPr marL="342900" indent="-342900">
                        <a:buFont typeface="Arial" panose="020B0604020202020204" pitchFamily="34" charset="0"/>
                        <a:buChar char="•"/>
                      </a:pPr>
                      <a:r>
                        <a:rPr lang="en-US" sz="2400" b="1" u="none" dirty="0">
                          <a:effectLst>
                            <a:outerShdw blurRad="38100" dist="38100" dir="2700000" algn="tl">
                              <a:srgbClr val="000000">
                                <a:alpha val="43137"/>
                              </a:srgbClr>
                            </a:outerShdw>
                          </a:effectLst>
                        </a:rPr>
                        <a:t>Operators know to shut down or move fields if wind changes.</a:t>
                      </a:r>
                    </a:p>
                  </a:txBody>
                  <a:tcPr anchor="ctr"/>
                </a:tc>
                <a:extLst>
                  <a:ext uri="{0D108BD9-81ED-4DB2-BD59-A6C34878D82A}">
                    <a16:rowId xmlns:a16="http://schemas.microsoft.com/office/drawing/2014/main" val="3352427362"/>
                  </a:ext>
                </a:extLst>
              </a:tr>
              <a:tr h="1345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effectLst>
                            <a:outerShdw blurRad="38100" dist="38100" dir="2700000" algn="tl">
                              <a:srgbClr val="000000">
                                <a:alpha val="43137"/>
                              </a:srgbClr>
                            </a:outerShdw>
                          </a:effectLst>
                        </a:rPr>
                        <a:t>Planning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effectLst>
                            <a:outerShdw blurRad="38100" dist="38100" dir="2700000" algn="tl">
                              <a:srgbClr val="000000">
                                <a:alpha val="43137"/>
                              </a:srgbClr>
                            </a:outerShdw>
                          </a:effectLst>
                        </a:rPr>
                        <a:t>Don’t spray near road/creek w chance of wind towards those vulnerable sites.  Alt materials? </a:t>
                      </a:r>
                      <a:r>
                        <a:rPr lang="en-US" sz="2400" b="1" dirty="0" err="1">
                          <a:effectLst>
                            <a:outerShdw blurRad="38100" dist="38100" dir="2700000" algn="tl">
                              <a:srgbClr val="000000">
                                <a:alpha val="43137"/>
                              </a:srgbClr>
                            </a:outerShdw>
                          </a:effectLst>
                        </a:rPr>
                        <a:t>Altacor</a:t>
                      </a:r>
                      <a:r>
                        <a:rPr lang="en-US" sz="2400" b="1" dirty="0">
                          <a:effectLst>
                            <a:outerShdw blurRad="38100" dist="38100" dir="2700000" algn="tl">
                              <a:srgbClr val="000000">
                                <a:alpha val="43137"/>
                              </a:srgbClr>
                            </a:outerShdw>
                          </a:effectLst>
                        </a:rPr>
                        <a:t>? Intrepid? </a:t>
                      </a:r>
                      <a:r>
                        <a:rPr lang="en-US" sz="2400" b="1" dirty="0" err="1">
                          <a:effectLst>
                            <a:outerShdw blurRad="38100" dist="38100" dir="2700000" algn="tl">
                              <a:srgbClr val="000000">
                                <a:alpha val="43137"/>
                              </a:srgbClr>
                            </a:outerShdw>
                          </a:effectLst>
                        </a:rPr>
                        <a:t>B.t.</a:t>
                      </a:r>
                      <a:r>
                        <a:rPr lang="en-US" sz="2400" b="1" dirty="0">
                          <a:effectLst>
                            <a:outerShdw blurRad="38100" dist="38100" dir="2700000" algn="tl">
                              <a:srgbClr val="000000">
                                <a:alpha val="43137"/>
                              </a:srgbClr>
                            </a:outerShdw>
                          </a:effectLst>
                        </a:rPr>
                        <a:t>?</a:t>
                      </a:r>
                    </a:p>
                  </a:txBody>
                  <a:tcPr anchor="ctr"/>
                </a:tc>
                <a:extLst>
                  <a:ext uri="{0D108BD9-81ED-4DB2-BD59-A6C34878D82A}">
                    <a16:rowId xmlns:a16="http://schemas.microsoft.com/office/drawing/2014/main" val="1375753817"/>
                  </a:ext>
                </a:extLst>
              </a:tr>
              <a:tr h="1186850">
                <a:tc>
                  <a:txBody>
                    <a:bodyPr/>
                    <a:lstStyle/>
                    <a:p>
                      <a:r>
                        <a:rPr lang="en-US" sz="2800" b="1" dirty="0">
                          <a:effectLst>
                            <a:outerShdw blurRad="38100" dist="38100" dir="2700000" algn="tl">
                              <a:srgbClr val="000000">
                                <a:alpha val="43137"/>
                              </a:srgbClr>
                            </a:outerShdw>
                          </a:effectLst>
                        </a:rPr>
                        <a:t>Droplet size</a:t>
                      </a:r>
                    </a:p>
                  </a:txBody>
                  <a:tcPr anchor="ctr"/>
                </a:tc>
                <a:tc>
                  <a:txBody>
                    <a:bodyPr/>
                    <a:lstStyle/>
                    <a:p>
                      <a:r>
                        <a:rPr lang="en-US" sz="2400" b="1" dirty="0">
                          <a:effectLst>
                            <a:outerShdw blurRad="38100" dist="38100" dir="2700000" algn="tl">
                              <a:srgbClr val="000000">
                                <a:alpha val="43137"/>
                              </a:srgbClr>
                            </a:outerShdw>
                          </a:effectLst>
                        </a:rPr>
                        <a:t>Low drift nozzles </a:t>
                      </a:r>
                    </a:p>
                    <a:p>
                      <a:r>
                        <a:rPr lang="en-US" sz="2400" b="1" dirty="0">
                          <a:effectLst>
                            <a:outerShdw blurRad="38100" dist="38100" dir="2700000" algn="tl">
                              <a:srgbClr val="000000">
                                <a:alpha val="43137"/>
                              </a:srgbClr>
                            </a:outerShdw>
                          </a:effectLst>
                        </a:rPr>
                        <a:t>More GPA = better coverage in spring-summer.</a:t>
                      </a:r>
                    </a:p>
                  </a:txBody>
                  <a:tcPr anchor="ctr"/>
                </a:tc>
                <a:extLst>
                  <a:ext uri="{0D108BD9-81ED-4DB2-BD59-A6C34878D82A}">
                    <a16:rowId xmlns:a16="http://schemas.microsoft.com/office/drawing/2014/main" val="1501470680"/>
                  </a:ext>
                </a:extLst>
              </a:tr>
              <a:tr h="1186850">
                <a:tc>
                  <a:txBody>
                    <a:bodyPr/>
                    <a:lstStyle/>
                    <a:p>
                      <a:r>
                        <a:rPr lang="en-US" sz="2800" b="1" dirty="0">
                          <a:effectLst>
                            <a:outerShdw blurRad="38100" dist="38100" dir="2700000" algn="tl">
                              <a:srgbClr val="000000">
                                <a:alpha val="43137"/>
                              </a:srgbClr>
                            </a:outerShdw>
                          </a:effectLst>
                        </a:rPr>
                        <a:t>Fan output</a:t>
                      </a:r>
                    </a:p>
                  </a:txBody>
                  <a:tcPr anchor="ctr"/>
                </a:tc>
                <a:tc>
                  <a:txBody>
                    <a:bodyPr/>
                    <a:lstStyle/>
                    <a:p>
                      <a:r>
                        <a:rPr lang="en-US" sz="2400" b="1" dirty="0">
                          <a:effectLst>
                            <a:outerShdw blurRad="38100" dist="38100" dir="2700000" algn="tl">
                              <a:srgbClr val="000000">
                                <a:alpha val="43137"/>
                              </a:srgbClr>
                            </a:outerShdw>
                          </a:effectLst>
                        </a:rPr>
                        <a:t>10-20% less engine/PTO speed, keep tractor speed slow. </a:t>
                      </a:r>
                      <a:r>
                        <a:rPr lang="en-US" sz="2400" b="1" dirty="0">
                          <a:solidFill>
                            <a:srgbClr val="FF0000"/>
                          </a:solidFill>
                          <a:effectLst>
                            <a:outerShdw blurRad="38100" dist="38100" dir="2700000" algn="tl">
                              <a:srgbClr val="000000">
                                <a:alpha val="43137"/>
                              </a:srgbClr>
                            </a:outerShdw>
                          </a:effectLst>
                        </a:rPr>
                        <a:t>[needs testing in season]</a:t>
                      </a:r>
                    </a:p>
                  </a:txBody>
                  <a:tcPr anchor="ctr"/>
                </a:tc>
                <a:extLst>
                  <a:ext uri="{0D108BD9-81ED-4DB2-BD59-A6C34878D82A}">
                    <a16:rowId xmlns:a16="http://schemas.microsoft.com/office/drawing/2014/main" val="3371635109"/>
                  </a:ext>
                </a:extLst>
              </a:tr>
            </a:tbl>
          </a:graphicData>
        </a:graphic>
      </p:graphicFrame>
    </p:spTree>
    <p:extLst>
      <p:ext uri="{BB962C8B-B14F-4D97-AF65-F5344CB8AC3E}">
        <p14:creationId xmlns:p14="http://schemas.microsoft.com/office/powerpoint/2010/main" val="2436459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1076" y="93384"/>
            <a:ext cx="11587655" cy="1323439"/>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rPr>
              <a:t>Gravity works quickly on spray droplets. The amount of spray fallout is greatest near the sprayer.</a:t>
            </a:r>
          </a:p>
        </p:txBody>
      </p:sp>
      <p:graphicFrame>
        <p:nvGraphicFramePr>
          <p:cNvPr id="4" name="Chart 3"/>
          <p:cNvGraphicFramePr>
            <a:graphicFrameLocks/>
          </p:cNvGraphicFramePr>
          <p:nvPr/>
        </p:nvGraphicFramePr>
        <p:xfrm>
          <a:off x="2743201" y="1681019"/>
          <a:ext cx="6271491" cy="3760159"/>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2465878" y="5441178"/>
            <a:ext cx="7649788" cy="830997"/>
          </a:xfrm>
          <a:prstGeom prst="rect">
            <a:avLst/>
          </a:prstGeom>
          <a:solidFill>
            <a:srgbClr val="0070C0"/>
          </a:solidFill>
        </p:spPr>
        <p:txBody>
          <a:bodyPr wrap="square" rtlCol="0">
            <a:spAutoFit/>
          </a:bodyPr>
          <a:lstStyle/>
          <a:p>
            <a:r>
              <a:rPr lang="en-US" sz="2400" b="1" dirty="0">
                <a:solidFill>
                  <a:srgbClr val="FFFF00"/>
                </a:solidFill>
                <a:effectLst>
                  <a:outerShdw blurRad="38100" dist="38100" dir="2700000" algn="tl">
                    <a:srgbClr val="000000">
                      <a:alpha val="43137"/>
                    </a:srgbClr>
                  </a:outerShdw>
                </a:effectLst>
              </a:rPr>
              <a:t>It is very hard to eliminate measurable drift within &lt;100’ of the orchard when spraying large trees in summer.</a:t>
            </a:r>
          </a:p>
        </p:txBody>
      </p:sp>
    </p:spTree>
    <p:custDataLst>
      <p:tags r:id="rId1"/>
    </p:custDataLst>
    <p:extLst>
      <p:ext uri="{BB962C8B-B14F-4D97-AF65-F5344CB8AC3E}">
        <p14:creationId xmlns:p14="http://schemas.microsoft.com/office/powerpoint/2010/main" val="197741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1447D-C5BC-222D-290A-8213FB6AC3AC}"/>
            </a:ext>
          </a:extLst>
        </p:cNvPr>
        <p:cNvGrpSpPr/>
        <p:nvPr/>
      </p:nvGrpSpPr>
      <p:grpSpPr>
        <a:xfrm>
          <a:off x="0" y="0"/>
          <a:ext cx="0" cy="0"/>
          <a:chOff x="0" y="0"/>
          <a:chExt cx="0" cy="0"/>
        </a:xfrm>
      </p:grpSpPr>
      <p:pic>
        <p:nvPicPr>
          <p:cNvPr id="4" name="Picture 3" descr="A close-up of several pieces of paper&#10;&#10;AI-generated content may be incorrect.">
            <a:extLst>
              <a:ext uri="{FF2B5EF4-FFF2-40B4-BE49-F238E27FC236}">
                <a16:creationId xmlns:a16="http://schemas.microsoft.com/office/drawing/2014/main" id="{45408BEB-7813-6CB3-F75A-D32B6F2F55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9059" y="0"/>
            <a:ext cx="6633882" cy="6858000"/>
          </a:xfrm>
          <a:prstGeom prst="rect">
            <a:avLst/>
          </a:prstGeom>
        </p:spPr>
      </p:pic>
      <p:sp>
        <p:nvSpPr>
          <p:cNvPr id="5" name="TextBox 4">
            <a:extLst>
              <a:ext uri="{FF2B5EF4-FFF2-40B4-BE49-F238E27FC236}">
                <a16:creationId xmlns:a16="http://schemas.microsoft.com/office/drawing/2014/main" id="{922033DD-CFE9-B9B0-588E-16948F591ABF}"/>
              </a:ext>
            </a:extLst>
          </p:cNvPr>
          <p:cNvSpPr txBox="1"/>
          <p:nvPr/>
        </p:nvSpPr>
        <p:spPr>
          <a:xfrm>
            <a:off x="4479637" y="157018"/>
            <a:ext cx="461818" cy="369332"/>
          </a:xfrm>
          <a:prstGeom prst="rect">
            <a:avLst/>
          </a:prstGeom>
          <a:solidFill>
            <a:schemeClr val="bg2"/>
          </a:solidFill>
        </p:spPr>
        <p:txBody>
          <a:bodyPr wrap="square" rtlCol="0">
            <a:spAutoFit/>
          </a:bodyPr>
          <a:lstStyle/>
          <a:p>
            <a:r>
              <a:rPr lang="en-US" b="1" dirty="0">
                <a:effectLst>
                  <a:outerShdw blurRad="38100" dist="38100" dir="2700000" algn="tl">
                    <a:srgbClr val="000000">
                      <a:alpha val="43137"/>
                    </a:srgbClr>
                  </a:outerShdw>
                </a:effectLst>
              </a:rPr>
              <a:t>0’</a:t>
            </a:r>
          </a:p>
        </p:txBody>
      </p:sp>
      <p:sp>
        <p:nvSpPr>
          <p:cNvPr id="7" name="TextBox 6">
            <a:extLst>
              <a:ext uri="{FF2B5EF4-FFF2-40B4-BE49-F238E27FC236}">
                <a16:creationId xmlns:a16="http://schemas.microsoft.com/office/drawing/2014/main" id="{EDA10D6E-5912-7372-4E50-4E8287D5CF19}"/>
              </a:ext>
            </a:extLst>
          </p:cNvPr>
          <p:cNvSpPr txBox="1"/>
          <p:nvPr/>
        </p:nvSpPr>
        <p:spPr>
          <a:xfrm>
            <a:off x="5237020" y="1446550"/>
            <a:ext cx="581891" cy="369332"/>
          </a:xfrm>
          <a:prstGeom prst="rect">
            <a:avLst/>
          </a:prstGeom>
          <a:solidFill>
            <a:schemeClr val="bg2"/>
          </a:solidFill>
        </p:spPr>
        <p:txBody>
          <a:bodyPr wrap="square" rtlCol="0">
            <a:spAutoFit/>
          </a:bodyPr>
          <a:lstStyle/>
          <a:p>
            <a:r>
              <a:rPr lang="en-US" b="1" dirty="0">
                <a:effectLst>
                  <a:outerShdw blurRad="38100" dist="38100" dir="2700000" algn="tl">
                    <a:srgbClr val="000000">
                      <a:alpha val="43137"/>
                    </a:srgbClr>
                  </a:outerShdw>
                </a:effectLst>
              </a:rPr>
              <a:t>25’</a:t>
            </a:r>
          </a:p>
        </p:txBody>
      </p:sp>
      <p:sp>
        <p:nvSpPr>
          <p:cNvPr id="8" name="TextBox 7">
            <a:extLst>
              <a:ext uri="{FF2B5EF4-FFF2-40B4-BE49-F238E27FC236}">
                <a16:creationId xmlns:a16="http://schemas.microsoft.com/office/drawing/2014/main" id="{2097C01D-B6C1-2515-1C08-F52927D5878F}"/>
              </a:ext>
            </a:extLst>
          </p:cNvPr>
          <p:cNvSpPr txBox="1"/>
          <p:nvPr/>
        </p:nvSpPr>
        <p:spPr>
          <a:xfrm>
            <a:off x="6423891" y="2701237"/>
            <a:ext cx="632691" cy="369332"/>
          </a:xfrm>
          <a:prstGeom prst="rect">
            <a:avLst/>
          </a:prstGeom>
          <a:solidFill>
            <a:schemeClr val="bg1">
              <a:lumMod val="85000"/>
            </a:schemeClr>
          </a:solidFill>
        </p:spPr>
        <p:txBody>
          <a:bodyPr wrap="square" rtlCol="0">
            <a:spAutoFit/>
          </a:bodyPr>
          <a:lstStyle/>
          <a:p>
            <a:r>
              <a:rPr lang="en-US" b="1" dirty="0">
                <a:effectLst>
                  <a:outerShdw blurRad="38100" dist="38100" dir="2700000" algn="tl">
                    <a:srgbClr val="000000">
                      <a:alpha val="43137"/>
                    </a:srgbClr>
                  </a:outerShdw>
                </a:effectLst>
              </a:rPr>
              <a:t>50’</a:t>
            </a:r>
          </a:p>
        </p:txBody>
      </p:sp>
      <p:sp>
        <p:nvSpPr>
          <p:cNvPr id="9" name="TextBox 8">
            <a:extLst>
              <a:ext uri="{FF2B5EF4-FFF2-40B4-BE49-F238E27FC236}">
                <a16:creationId xmlns:a16="http://schemas.microsoft.com/office/drawing/2014/main" id="{E2C9C17F-A03A-37F6-7583-3AB76E6DE965}"/>
              </a:ext>
            </a:extLst>
          </p:cNvPr>
          <p:cNvSpPr txBox="1"/>
          <p:nvPr/>
        </p:nvSpPr>
        <p:spPr>
          <a:xfrm>
            <a:off x="8637087" y="5283200"/>
            <a:ext cx="775855" cy="369332"/>
          </a:xfrm>
          <a:prstGeom prst="rect">
            <a:avLst/>
          </a:prstGeom>
          <a:solidFill>
            <a:schemeClr val="bg1">
              <a:lumMod val="85000"/>
            </a:schemeClr>
          </a:solidFill>
        </p:spPr>
        <p:txBody>
          <a:bodyPr wrap="square" rtlCol="0">
            <a:spAutoFit/>
          </a:bodyPr>
          <a:lstStyle/>
          <a:p>
            <a:r>
              <a:rPr lang="en-US" b="1" dirty="0">
                <a:effectLst>
                  <a:outerShdw blurRad="38100" dist="38100" dir="2700000" algn="tl">
                    <a:srgbClr val="000000">
                      <a:alpha val="43137"/>
                    </a:srgbClr>
                  </a:outerShdw>
                </a:effectLst>
              </a:rPr>
              <a:t>200’</a:t>
            </a:r>
          </a:p>
        </p:txBody>
      </p:sp>
      <p:sp>
        <p:nvSpPr>
          <p:cNvPr id="10" name="TextBox 9">
            <a:extLst>
              <a:ext uri="{FF2B5EF4-FFF2-40B4-BE49-F238E27FC236}">
                <a16:creationId xmlns:a16="http://schemas.microsoft.com/office/drawing/2014/main" id="{C891A2AF-AEFC-674D-CBC2-6F0AB8AB82BB}"/>
              </a:ext>
            </a:extLst>
          </p:cNvPr>
          <p:cNvSpPr txBox="1"/>
          <p:nvPr/>
        </p:nvSpPr>
        <p:spPr>
          <a:xfrm>
            <a:off x="7426579" y="3946098"/>
            <a:ext cx="775855" cy="369332"/>
          </a:xfrm>
          <a:prstGeom prst="rect">
            <a:avLst/>
          </a:prstGeom>
          <a:solidFill>
            <a:schemeClr val="bg1">
              <a:lumMod val="85000"/>
            </a:schemeClr>
          </a:solidFill>
        </p:spPr>
        <p:txBody>
          <a:bodyPr wrap="square" rtlCol="0">
            <a:spAutoFit/>
          </a:bodyPr>
          <a:lstStyle/>
          <a:p>
            <a:r>
              <a:rPr lang="en-US" b="1" dirty="0">
                <a:effectLst>
                  <a:outerShdw blurRad="38100" dist="38100" dir="2700000" algn="tl">
                    <a:srgbClr val="000000">
                      <a:alpha val="43137"/>
                    </a:srgbClr>
                  </a:outerShdw>
                </a:effectLst>
              </a:rPr>
              <a:t>100’</a:t>
            </a:r>
          </a:p>
        </p:txBody>
      </p:sp>
      <p:sp>
        <p:nvSpPr>
          <p:cNvPr id="11" name="TextBox 10">
            <a:extLst>
              <a:ext uri="{FF2B5EF4-FFF2-40B4-BE49-F238E27FC236}">
                <a16:creationId xmlns:a16="http://schemas.microsoft.com/office/drawing/2014/main" id="{0823F373-602F-6238-D46E-3807D359E77E}"/>
              </a:ext>
            </a:extLst>
          </p:cNvPr>
          <p:cNvSpPr txBox="1"/>
          <p:nvPr/>
        </p:nvSpPr>
        <p:spPr>
          <a:xfrm>
            <a:off x="1524000" y="5467867"/>
            <a:ext cx="4701310" cy="1384995"/>
          </a:xfrm>
          <a:prstGeom prst="rect">
            <a:avLst/>
          </a:prstGeom>
          <a:solidFill>
            <a:srgbClr val="00B0F0"/>
          </a:solidFill>
        </p:spPr>
        <p:txBody>
          <a:bodyPr wrap="square" rtlCol="0">
            <a:spAutoFit/>
          </a:bodyPr>
          <a:lstStyle/>
          <a:p>
            <a:r>
              <a:rPr lang="en-US" sz="2800" b="1" dirty="0">
                <a:solidFill>
                  <a:srgbClr val="FFFF00"/>
                </a:solidFill>
                <a:effectLst>
                  <a:outerShdw blurRad="38100" dist="38100" dir="2700000" algn="tl">
                    <a:srgbClr val="000000">
                      <a:alpha val="43137"/>
                    </a:srgbClr>
                  </a:outerShdw>
                </a:effectLst>
              </a:rPr>
              <a:t>Spray drift from spraying the first 3 rows of a mature, productive almond orchard.</a:t>
            </a:r>
          </a:p>
        </p:txBody>
      </p:sp>
      <p:sp>
        <p:nvSpPr>
          <p:cNvPr id="12" name="TextBox 11">
            <a:extLst>
              <a:ext uri="{FF2B5EF4-FFF2-40B4-BE49-F238E27FC236}">
                <a16:creationId xmlns:a16="http://schemas.microsoft.com/office/drawing/2014/main" id="{EE6B61BC-C178-6900-FE24-EAEA9C56B0B0}"/>
              </a:ext>
            </a:extLst>
          </p:cNvPr>
          <p:cNvSpPr txBox="1"/>
          <p:nvPr/>
        </p:nvSpPr>
        <p:spPr>
          <a:xfrm>
            <a:off x="7056582" y="210817"/>
            <a:ext cx="4294910" cy="2308324"/>
          </a:xfrm>
          <a:prstGeom prst="rect">
            <a:avLst/>
          </a:prstGeom>
          <a:solidFill>
            <a:srgbClr val="FFFF00"/>
          </a:solidFill>
        </p:spPr>
        <p:txBody>
          <a:bodyPr wrap="square" rtlCol="0">
            <a:spAutoFit/>
          </a:bodyPr>
          <a:lstStyle/>
          <a:p>
            <a:r>
              <a:rPr lang="en-US" sz="2400" b="1" dirty="0">
                <a:effectLst>
                  <a:outerShdw blurRad="38100" dist="38100" dir="2700000" algn="tl">
                    <a:srgbClr val="000000">
                      <a:alpha val="43137"/>
                    </a:srgbClr>
                  </a:outerShdw>
                </a:effectLst>
              </a:rPr>
              <a:t>NOW spray -- 170 GPA</a:t>
            </a:r>
          </a:p>
          <a:p>
            <a:r>
              <a:rPr lang="en-US" sz="2400" b="1" dirty="0">
                <a:effectLst>
                  <a:outerShdw blurRad="38100" dist="38100" dir="2700000" algn="tl">
                    <a:srgbClr val="000000">
                      <a:alpha val="43137"/>
                    </a:srgbClr>
                  </a:outerShdw>
                </a:effectLst>
              </a:rPr>
              <a:t>D4 &amp; D6 nozzles, D45 swirl plates, 100 psi</a:t>
            </a:r>
          </a:p>
          <a:p>
            <a:r>
              <a:rPr lang="en-US" sz="2400" b="1" dirty="0">
                <a:effectLst>
                  <a:outerShdw blurRad="38100" dist="38100" dir="2700000" algn="tl">
                    <a:srgbClr val="000000">
                      <a:alpha val="43137"/>
                    </a:srgbClr>
                  </a:outerShdw>
                </a:effectLst>
              </a:rPr>
              <a:t>2 MPH, 540 PTO RPM</a:t>
            </a:r>
          </a:p>
          <a:p>
            <a:r>
              <a:rPr lang="en-US" sz="2400" b="1" dirty="0">
                <a:effectLst>
                  <a:outerShdw blurRad="38100" dist="38100" dir="2700000" algn="tl">
                    <a:srgbClr val="000000">
                      <a:alpha val="43137"/>
                    </a:srgbClr>
                  </a:outerShdw>
                </a:effectLst>
              </a:rPr>
              <a:t>38” fan, Rears </a:t>
            </a:r>
            <a:r>
              <a:rPr lang="en-US" sz="2400" b="1" dirty="0" err="1">
                <a:effectLst>
                  <a:outerShdw blurRad="38100" dist="38100" dir="2700000" algn="tl">
                    <a:srgbClr val="000000">
                      <a:alpha val="43137"/>
                    </a:srgbClr>
                  </a:outerShdw>
                </a:effectLst>
              </a:rPr>
              <a:t>Powerblast</a:t>
            </a:r>
            <a:endParaRPr lang="en-US" sz="2400" b="1" dirty="0">
              <a:effectLst>
                <a:outerShdw blurRad="38100" dist="38100" dir="2700000" algn="tl">
                  <a:srgbClr val="000000">
                    <a:alpha val="43137"/>
                  </a:srgbClr>
                </a:outerShdw>
              </a:effectLst>
            </a:endParaRPr>
          </a:p>
          <a:p>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18867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B3A1D-A820-1A81-09EB-B6E317247F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1970DC-B582-1BE5-801A-0F92BFDC3EAF}"/>
              </a:ext>
            </a:extLst>
          </p:cNvPr>
          <p:cNvSpPr>
            <a:spLocks noGrp="1"/>
          </p:cNvSpPr>
          <p:nvPr>
            <p:ph type="title"/>
          </p:nvPr>
        </p:nvSpPr>
        <p:spPr>
          <a:xfrm>
            <a:off x="1178920" y="651577"/>
            <a:ext cx="7958331" cy="1077229"/>
          </a:xfrm>
        </p:spPr>
        <p:txBody>
          <a:bodyPr>
            <a:normAutofit/>
          </a:bodyPr>
          <a:lstStyle/>
          <a:p>
            <a:pPr algn="l"/>
            <a:r>
              <a:rPr lang="en-US" sz="4300" dirty="0"/>
              <a:t>Agenda</a:t>
            </a:r>
          </a:p>
        </p:txBody>
      </p:sp>
      <p:sp>
        <p:nvSpPr>
          <p:cNvPr id="3" name="Content Placeholder 2">
            <a:extLst>
              <a:ext uri="{FF2B5EF4-FFF2-40B4-BE49-F238E27FC236}">
                <a16:creationId xmlns:a16="http://schemas.microsoft.com/office/drawing/2014/main" id="{198ED0D8-5187-2AA8-C9E7-8D05C560175B}"/>
              </a:ext>
            </a:extLst>
          </p:cNvPr>
          <p:cNvSpPr>
            <a:spLocks noGrp="1"/>
          </p:cNvSpPr>
          <p:nvPr>
            <p:ph idx="1"/>
          </p:nvPr>
        </p:nvSpPr>
        <p:spPr>
          <a:xfrm>
            <a:off x="961053" y="1950098"/>
            <a:ext cx="11075437" cy="4288395"/>
          </a:xfrm>
        </p:spPr>
        <p:txBody>
          <a:bodyPr>
            <a:normAutofit/>
          </a:bodyPr>
          <a:lstStyle/>
          <a:p>
            <a:r>
              <a:rPr lang="en-US" sz="3600" b="1" dirty="0"/>
              <a:t>Panelist for open discussion and Q &amp; A:</a:t>
            </a:r>
          </a:p>
          <a:p>
            <a:pPr>
              <a:buFont typeface="Courier New" panose="02070309020205020404" pitchFamily="49" charset="0"/>
              <a:buChar char="o"/>
            </a:pPr>
            <a:r>
              <a:rPr lang="en-US" sz="2800" b="1" dirty="0"/>
              <a:t>Matthew Carl</a:t>
            </a:r>
            <a:r>
              <a:rPr lang="en-US" sz="2800" dirty="0"/>
              <a:t>, Solano County Deputy Ag Commissioner</a:t>
            </a:r>
          </a:p>
          <a:p>
            <a:pPr>
              <a:buFont typeface="Courier New" panose="02070309020205020404" pitchFamily="49" charset="0"/>
              <a:buChar char="o"/>
            </a:pPr>
            <a:r>
              <a:rPr lang="en-US" sz="2800" b="1" dirty="0"/>
              <a:t>Sudan Gyawaly</a:t>
            </a:r>
            <a:r>
              <a:rPr lang="en-US" sz="2800" dirty="0"/>
              <a:t>, UCCE Integrated Pest Management  Advisor-Butte County</a:t>
            </a:r>
          </a:p>
          <a:p>
            <a:pPr>
              <a:buFont typeface="Courier New" panose="02070309020205020404" pitchFamily="49" charset="0"/>
              <a:buChar char="o"/>
            </a:pPr>
            <a:r>
              <a:rPr lang="en-US" sz="2800" b="1" dirty="0"/>
              <a:t>Franz </a:t>
            </a:r>
            <a:r>
              <a:rPr lang="en-US" sz="2800" b="1" dirty="0" err="1"/>
              <a:t>Niederholzer</a:t>
            </a:r>
            <a:r>
              <a:rPr lang="en-US" sz="2800" dirty="0"/>
              <a:t>, UCCE Farm Advisor – Colusa/Sutter/Yuba </a:t>
            </a:r>
            <a:endParaRPr lang="en-US" sz="2800" b="1" dirty="0"/>
          </a:p>
          <a:p>
            <a:pPr>
              <a:buFont typeface="Courier New" panose="02070309020205020404" pitchFamily="49" charset="0"/>
              <a:buChar char="o"/>
            </a:pPr>
            <a:r>
              <a:rPr lang="en-US" sz="2800" b="1" dirty="0"/>
              <a:t>Martha McKeen</a:t>
            </a:r>
            <a:r>
              <a:rPr lang="en-US" sz="2800" dirty="0"/>
              <a:t>, Dixon RCD Program Coordinator</a:t>
            </a:r>
          </a:p>
          <a:p>
            <a:pPr>
              <a:buFont typeface="Courier New" panose="02070309020205020404" pitchFamily="49" charset="0"/>
              <a:buChar char="o"/>
            </a:pPr>
            <a:r>
              <a:rPr lang="en-US" sz="2800" b="1" dirty="0"/>
              <a:t>Mike </a:t>
            </a:r>
            <a:r>
              <a:rPr lang="en-US" sz="2800" b="1" dirty="0" err="1"/>
              <a:t>Trouchon</a:t>
            </a:r>
            <a:r>
              <a:rPr lang="en-US" sz="2800" dirty="0"/>
              <a:t>, LWA – Larry Walker Associates</a:t>
            </a:r>
          </a:p>
          <a:p>
            <a:pPr marL="0" indent="0">
              <a:buNone/>
            </a:pPr>
            <a:r>
              <a:rPr lang="en-US" sz="2800" dirty="0"/>
              <a:t>Wrap up meeting with final thoughts at 11:30 am</a:t>
            </a:r>
          </a:p>
          <a:p>
            <a:pPr>
              <a:buFont typeface="Courier New" panose="02070309020205020404" pitchFamily="49" charset="0"/>
              <a:buChar char="o"/>
            </a:pPr>
            <a:endParaRPr lang="en-US" sz="2800" b="1" dirty="0"/>
          </a:p>
          <a:p>
            <a:endParaRPr lang="en-US" sz="2800" b="1" dirty="0"/>
          </a:p>
          <a:p>
            <a:endParaRPr lang="en-US" dirty="0"/>
          </a:p>
        </p:txBody>
      </p:sp>
      <p:sp>
        <p:nvSpPr>
          <p:cNvPr id="4" name="Slide Number Placeholder 3">
            <a:extLst>
              <a:ext uri="{FF2B5EF4-FFF2-40B4-BE49-F238E27FC236}">
                <a16:creationId xmlns:a16="http://schemas.microsoft.com/office/drawing/2014/main" id="{7340BC5F-9B23-2C1C-D036-A5E18ED52979}"/>
              </a:ext>
            </a:extLst>
          </p:cNvPr>
          <p:cNvSpPr>
            <a:spLocks noGrp="1"/>
          </p:cNvSpPr>
          <p:nvPr>
            <p:ph type="sldNum" sz="quarter" idx="12"/>
          </p:nvPr>
        </p:nvSpPr>
        <p:spPr/>
        <p:txBody>
          <a:bodyPr/>
          <a:lstStyle/>
          <a:p>
            <a:pPr>
              <a:defRPr/>
            </a:pPr>
            <a:fld id="{2EDD9C1C-8EFC-4BE9-A8A3-7A33442B5072}" type="slidenum">
              <a:rPr lang="en-US" smtClean="0">
                <a:solidFill>
                  <a:schemeClr val="bg1">
                    <a:lumMod val="50000"/>
                    <a:lumOff val="50000"/>
                  </a:schemeClr>
                </a:solidFill>
              </a:rPr>
              <a:pPr>
                <a:defRPr/>
              </a:pPr>
              <a:t>3</a:t>
            </a:fld>
            <a:endParaRPr lang="en-US" dirty="0">
              <a:solidFill>
                <a:schemeClr val="bg1">
                  <a:lumMod val="50000"/>
                  <a:lumOff val="50000"/>
                </a:schemeClr>
              </a:solidFill>
            </a:endParaRPr>
          </a:p>
        </p:txBody>
      </p:sp>
    </p:spTree>
    <p:extLst>
      <p:ext uri="{BB962C8B-B14F-4D97-AF65-F5344CB8AC3E}">
        <p14:creationId xmlns:p14="http://schemas.microsoft.com/office/powerpoint/2010/main" val="13881911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8FA47-4B31-2983-FCB9-0EACE3398DEA}"/>
            </a:ext>
          </a:extLst>
        </p:cNvPr>
        <p:cNvGrpSpPr/>
        <p:nvPr/>
      </p:nvGrpSpPr>
      <p:grpSpPr>
        <a:xfrm>
          <a:off x="0" y="0"/>
          <a:ext cx="0" cy="0"/>
          <a:chOff x="0" y="0"/>
          <a:chExt cx="0" cy="0"/>
        </a:xfrm>
      </p:grpSpPr>
      <p:pic>
        <p:nvPicPr>
          <p:cNvPr id="4" name="Picture 3" descr="Several blue and black rectangles&#10;&#10;AI-generated content may be incorrect.">
            <a:extLst>
              <a:ext uri="{FF2B5EF4-FFF2-40B4-BE49-F238E27FC236}">
                <a16:creationId xmlns:a16="http://schemas.microsoft.com/office/drawing/2014/main" id="{B42C5344-CBBC-D9B5-A841-C8751DB8A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9059" y="0"/>
            <a:ext cx="6633882" cy="6858000"/>
          </a:xfrm>
          <a:prstGeom prst="rect">
            <a:avLst/>
          </a:prstGeom>
        </p:spPr>
      </p:pic>
      <p:sp>
        <p:nvSpPr>
          <p:cNvPr id="5" name="Speech Bubble: Rectangle 4">
            <a:extLst>
              <a:ext uri="{FF2B5EF4-FFF2-40B4-BE49-F238E27FC236}">
                <a16:creationId xmlns:a16="http://schemas.microsoft.com/office/drawing/2014/main" id="{9DBE1D17-919D-9680-609D-EBA9F692DB03}"/>
              </a:ext>
            </a:extLst>
          </p:cNvPr>
          <p:cNvSpPr/>
          <p:nvPr/>
        </p:nvSpPr>
        <p:spPr>
          <a:xfrm>
            <a:off x="7167419" y="480293"/>
            <a:ext cx="2466109" cy="1533236"/>
          </a:xfrm>
          <a:prstGeom prst="wedgeRectCallout">
            <a:avLst>
              <a:gd name="adj1" fmla="val -35319"/>
              <a:gd name="adj2" fmla="val 16607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70C0"/>
                </a:solidFill>
                <a:effectLst>
                  <a:outerShdw blurRad="38100" dist="38100" dir="2700000" algn="tl">
                    <a:srgbClr val="000000">
                      <a:alpha val="43137"/>
                    </a:srgbClr>
                  </a:outerShdw>
                </a:effectLst>
              </a:rPr>
              <a:t>Measurable drift at 100’</a:t>
            </a:r>
          </a:p>
        </p:txBody>
      </p:sp>
      <p:sp>
        <p:nvSpPr>
          <p:cNvPr id="6" name="TextBox 5">
            <a:extLst>
              <a:ext uri="{FF2B5EF4-FFF2-40B4-BE49-F238E27FC236}">
                <a16:creationId xmlns:a16="http://schemas.microsoft.com/office/drawing/2014/main" id="{61E7C619-1301-413A-E2DA-6A9E9D6C5A57}"/>
              </a:ext>
            </a:extLst>
          </p:cNvPr>
          <p:cNvSpPr txBox="1"/>
          <p:nvPr/>
        </p:nvSpPr>
        <p:spPr>
          <a:xfrm>
            <a:off x="1625601" y="4549676"/>
            <a:ext cx="4294910" cy="2308324"/>
          </a:xfrm>
          <a:prstGeom prst="rect">
            <a:avLst/>
          </a:prstGeom>
          <a:solidFill>
            <a:srgbClr val="FFFF00"/>
          </a:solidFill>
        </p:spPr>
        <p:txBody>
          <a:bodyPr wrap="square" rtlCol="0">
            <a:spAutoFit/>
          </a:bodyPr>
          <a:lstStyle/>
          <a:p>
            <a:r>
              <a:rPr lang="en-US" sz="2400" b="1" dirty="0">
                <a:effectLst>
                  <a:outerShdw blurRad="38100" dist="38100" dir="2700000" algn="tl">
                    <a:srgbClr val="000000">
                      <a:alpha val="43137"/>
                    </a:srgbClr>
                  </a:outerShdw>
                </a:effectLst>
              </a:rPr>
              <a:t>170 GPA</a:t>
            </a:r>
          </a:p>
          <a:p>
            <a:r>
              <a:rPr lang="en-US" sz="2400" b="1" dirty="0">
                <a:effectLst>
                  <a:outerShdw blurRad="38100" dist="38100" dir="2700000" algn="tl">
                    <a:srgbClr val="000000">
                      <a:alpha val="43137"/>
                    </a:srgbClr>
                  </a:outerShdw>
                </a:effectLst>
              </a:rPr>
              <a:t>D4 &amp; D6 nozzles, D45 swirl plates</a:t>
            </a:r>
          </a:p>
          <a:p>
            <a:r>
              <a:rPr lang="en-US" sz="2400" b="1" dirty="0">
                <a:effectLst>
                  <a:outerShdw blurRad="38100" dist="38100" dir="2700000" algn="tl">
                    <a:srgbClr val="000000">
                      <a:alpha val="43137"/>
                    </a:srgbClr>
                  </a:outerShdw>
                </a:effectLst>
              </a:rPr>
              <a:t>2 MPH, 540 PTO RPM</a:t>
            </a:r>
          </a:p>
          <a:p>
            <a:r>
              <a:rPr lang="en-US" sz="2400" b="1" dirty="0">
                <a:effectLst>
                  <a:outerShdw blurRad="38100" dist="38100" dir="2700000" algn="tl">
                    <a:srgbClr val="000000">
                      <a:alpha val="43137"/>
                    </a:srgbClr>
                  </a:outerShdw>
                </a:effectLst>
              </a:rPr>
              <a:t>38” fan, Rears </a:t>
            </a:r>
            <a:r>
              <a:rPr lang="en-US" sz="2400" b="1" dirty="0" err="1">
                <a:effectLst>
                  <a:outerShdw blurRad="38100" dist="38100" dir="2700000" algn="tl">
                    <a:srgbClr val="000000">
                      <a:alpha val="43137"/>
                    </a:srgbClr>
                  </a:outerShdw>
                </a:effectLst>
              </a:rPr>
              <a:t>Powerblast</a:t>
            </a:r>
            <a:endParaRPr lang="en-US" sz="2400" b="1" dirty="0">
              <a:effectLst>
                <a:outerShdw blurRad="38100" dist="38100" dir="2700000" algn="tl">
                  <a:srgbClr val="000000">
                    <a:alpha val="43137"/>
                  </a:srgbClr>
                </a:outerShdw>
              </a:effectLst>
            </a:endParaRPr>
          </a:p>
          <a:p>
            <a:r>
              <a:rPr lang="en-US" sz="2400" b="1" dirty="0">
                <a:effectLst>
                  <a:outerShdw blurRad="38100" dist="38100" dir="2700000" algn="tl">
                    <a:srgbClr val="000000">
                      <a:alpha val="43137"/>
                    </a:srgbClr>
                  </a:outerShdw>
                </a:effectLst>
              </a:rPr>
              <a:t>100 psi</a:t>
            </a:r>
          </a:p>
        </p:txBody>
      </p:sp>
    </p:spTree>
    <p:extLst>
      <p:ext uri="{BB962C8B-B14F-4D97-AF65-F5344CB8AC3E}">
        <p14:creationId xmlns:p14="http://schemas.microsoft.com/office/powerpoint/2010/main" val="3493789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45476" y="85835"/>
            <a:ext cx="9913884" cy="1569660"/>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Since most drift fall out occurs near the sprayer (assuming wind not an issue), the highest drift risk is when the sprayer is working near the orchard edges</a:t>
            </a:r>
            <a:r>
              <a:rPr lang="en-US" sz="2400" b="1" dirty="0">
                <a:effectLst>
                  <a:outerShdw blurRad="38100" dist="38100" dir="2700000" algn="tl">
                    <a:srgbClr val="000000">
                      <a:alpha val="43137"/>
                    </a:srgbClr>
                  </a:outerShdw>
                </a:effectLst>
              </a:rPr>
              <a:t>.</a:t>
            </a:r>
          </a:p>
        </p:txBody>
      </p:sp>
      <p:pic>
        <p:nvPicPr>
          <p:cNvPr id="10" name="Picture 9" descr="A water flowing through a field&#10;&#10;AI-generated content may be incorrect.">
            <a:extLst>
              <a:ext uri="{FF2B5EF4-FFF2-40B4-BE49-F238E27FC236}">
                <a16:creationId xmlns:a16="http://schemas.microsoft.com/office/drawing/2014/main" id="{D2146D6A-CF40-9288-0E68-74301910C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7144" y="2265303"/>
            <a:ext cx="7178376" cy="4274042"/>
          </a:xfrm>
          <a:prstGeom prst="rect">
            <a:avLst/>
          </a:prstGeom>
        </p:spPr>
      </p:pic>
      <p:sp>
        <p:nvSpPr>
          <p:cNvPr id="12" name="Rectangle 11">
            <a:extLst>
              <a:ext uri="{FF2B5EF4-FFF2-40B4-BE49-F238E27FC236}">
                <a16:creationId xmlns:a16="http://schemas.microsoft.com/office/drawing/2014/main" id="{7A001DA5-AC61-EDBD-D9E4-E62A124B0612}"/>
              </a:ext>
            </a:extLst>
          </p:cNvPr>
          <p:cNvSpPr/>
          <p:nvPr/>
        </p:nvSpPr>
        <p:spPr>
          <a:xfrm>
            <a:off x="2797145" y="3281218"/>
            <a:ext cx="7187365" cy="1272309"/>
          </a:xfrm>
          <a:prstGeom prst="rect">
            <a:avLst/>
          </a:prstGeom>
          <a:solidFill>
            <a:srgbClr val="FF00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8153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Menu with solid fill">
            <a:extLst>
              <a:ext uri="{FF2B5EF4-FFF2-40B4-BE49-F238E27FC236}">
                <a16:creationId xmlns:a16="http://schemas.microsoft.com/office/drawing/2014/main" id="{A6D73C8D-AD8C-3CBA-2029-6E1499F631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46599" y="2095501"/>
            <a:ext cx="2925618" cy="2925618"/>
          </a:xfrm>
          <a:prstGeom prst="rect">
            <a:avLst/>
          </a:prstGeom>
        </p:spPr>
      </p:pic>
      <p:sp>
        <p:nvSpPr>
          <p:cNvPr id="6" name="Title 5">
            <a:extLst>
              <a:ext uri="{FF2B5EF4-FFF2-40B4-BE49-F238E27FC236}">
                <a16:creationId xmlns:a16="http://schemas.microsoft.com/office/drawing/2014/main" id="{0DEDA1AC-5E67-4C8D-4FDE-0F3A9AAE22BA}"/>
              </a:ext>
            </a:extLst>
          </p:cNvPr>
          <p:cNvSpPr>
            <a:spLocks noGrp="1"/>
          </p:cNvSpPr>
          <p:nvPr>
            <p:ph type="title"/>
          </p:nvPr>
        </p:nvSpPr>
        <p:spPr>
          <a:xfrm>
            <a:off x="748863" y="302563"/>
            <a:ext cx="9688230" cy="1325563"/>
          </a:xfrm>
        </p:spPr>
        <p:txBody>
          <a:bodyPr>
            <a:normAutofit fontScale="90000"/>
          </a:bodyPr>
          <a:lstStyle/>
          <a:p>
            <a:r>
              <a:rPr lang="en-US" b="1" dirty="0">
                <a:effectLst>
                  <a:outerShdw blurRad="38100" dist="38100" dir="2700000" algn="tl">
                    <a:srgbClr val="000000">
                      <a:alpha val="43137"/>
                    </a:srgbClr>
                  </a:outerShdw>
                </a:effectLst>
              </a:rPr>
              <a:t>Examples: What’s on the spray drift management menu in nut crop orchards?</a:t>
            </a:r>
          </a:p>
        </p:txBody>
      </p:sp>
    </p:spTree>
    <p:extLst>
      <p:ext uri="{BB962C8B-B14F-4D97-AF65-F5344CB8AC3E}">
        <p14:creationId xmlns:p14="http://schemas.microsoft.com/office/powerpoint/2010/main" val="40580085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eldsetup.small.jpg">
            <a:extLst>
              <a:ext uri="{FF2B5EF4-FFF2-40B4-BE49-F238E27FC236}">
                <a16:creationId xmlns:a16="http://schemas.microsoft.com/office/drawing/2014/main" id="{CDD41E22-55E8-B3BF-8005-E59E9741C88B}"/>
              </a:ext>
            </a:extLst>
          </p:cNvPr>
          <p:cNvPicPr>
            <a:picLocks noChangeAspect="1"/>
          </p:cNvPicPr>
          <p:nvPr>
            <p:custDataLst>
              <p:tags r:id="rId1"/>
            </p:custDataLst>
          </p:nvPr>
        </p:nvPicPr>
        <p:blipFill>
          <a:blip r:embed="rId3" cstate="print"/>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1B4C2E64-7767-1FCE-6664-1A85E7AD5E26}"/>
              </a:ext>
            </a:extLst>
          </p:cNvPr>
          <p:cNvSpPr>
            <a:spLocks noGrp="1"/>
          </p:cNvSpPr>
          <p:nvPr>
            <p:ph type="title"/>
          </p:nvPr>
        </p:nvSpPr>
        <p:spPr>
          <a:xfrm>
            <a:off x="1680604" y="260131"/>
            <a:ext cx="10058400" cy="752015"/>
          </a:xfrm>
        </p:spPr>
        <p:txBody>
          <a:bodyPr/>
          <a:lstStyle/>
          <a:p>
            <a:pPr algn="r"/>
            <a:r>
              <a:rPr lang="en-US" b="1" dirty="0">
                <a:effectLst>
                  <a:outerShdw blurRad="38100" dist="38100" dir="2700000" algn="tl">
                    <a:srgbClr val="000000">
                      <a:alpha val="43137"/>
                    </a:srgbClr>
                  </a:outerShdw>
                </a:effectLst>
              </a:rPr>
              <a:t>Watch wind direction</a:t>
            </a:r>
            <a:r>
              <a:rPr lang="en-US" dirty="0"/>
              <a:t>…</a:t>
            </a:r>
          </a:p>
        </p:txBody>
      </p:sp>
    </p:spTree>
    <p:extLst>
      <p:ext uri="{BB962C8B-B14F-4D97-AF65-F5344CB8AC3E}">
        <p14:creationId xmlns:p14="http://schemas.microsoft.com/office/powerpoint/2010/main" val="3287965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3E2EE-0123-7BF2-4DE9-297A18ED85E1}"/>
              </a:ext>
            </a:extLst>
          </p:cNvPr>
          <p:cNvSpPr>
            <a:spLocks noGrp="1"/>
          </p:cNvSpPr>
          <p:nvPr>
            <p:ph type="title"/>
          </p:nvPr>
        </p:nvSpPr>
        <p:spPr>
          <a:xfrm>
            <a:off x="927856" y="138546"/>
            <a:ext cx="10484069" cy="1325563"/>
          </a:xfrm>
        </p:spPr>
        <p:txBody>
          <a:bodyPr>
            <a:normAutofit fontScale="90000"/>
          </a:bodyPr>
          <a:lstStyle/>
          <a:p>
            <a:r>
              <a:rPr lang="en-US" b="1" dirty="0">
                <a:effectLst>
                  <a:outerShdw blurRad="38100" dist="38100" dir="2700000" algn="tl">
                    <a:srgbClr val="000000">
                      <a:alpha val="43137"/>
                    </a:srgbClr>
                  </a:outerShdw>
                </a:effectLst>
              </a:rPr>
              <a:t>Single biggest drift risk factor: wind towards field edge.</a:t>
            </a:r>
          </a:p>
        </p:txBody>
      </p:sp>
      <p:pic>
        <p:nvPicPr>
          <p:cNvPr id="7" name="Picture 6" descr="A water flowing through a field&#10;&#10;AI-generated content may be incorrect.">
            <a:extLst>
              <a:ext uri="{FF2B5EF4-FFF2-40B4-BE49-F238E27FC236}">
                <a16:creationId xmlns:a16="http://schemas.microsoft.com/office/drawing/2014/main" id="{D4DE8226-ECD8-694B-4BC3-44F353F5F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325" y="1649370"/>
            <a:ext cx="8515350" cy="5070084"/>
          </a:xfrm>
          <a:prstGeom prst="rect">
            <a:avLst/>
          </a:prstGeom>
        </p:spPr>
      </p:pic>
      <p:sp>
        <p:nvSpPr>
          <p:cNvPr id="8" name="TextBox 7">
            <a:extLst>
              <a:ext uri="{FF2B5EF4-FFF2-40B4-BE49-F238E27FC236}">
                <a16:creationId xmlns:a16="http://schemas.microsoft.com/office/drawing/2014/main" id="{3A3D4394-F72C-8115-A593-E4FDCF3D84AA}"/>
              </a:ext>
            </a:extLst>
          </p:cNvPr>
          <p:cNvSpPr txBox="1"/>
          <p:nvPr/>
        </p:nvSpPr>
        <p:spPr>
          <a:xfrm>
            <a:off x="2817091" y="5255492"/>
            <a:ext cx="6705600" cy="1200329"/>
          </a:xfrm>
          <a:prstGeom prst="rect">
            <a:avLst/>
          </a:prstGeom>
          <a:solidFill>
            <a:schemeClr val="bg1"/>
          </a:solidFill>
        </p:spPr>
        <p:txBody>
          <a:bodyPr wrap="square" rtlCol="0">
            <a:spAutoFit/>
          </a:bodyPr>
          <a:lstStyle/>
          <a:p>
            <a:pPr algn="ctr"/>
            <a:r>
              <a:rPr lang="en-US" sz="3600" b="1" dirty="0">
                <a:effectLst>
                  <a:outerShdw blurRad="38100" dist="38100" dir="2700000" algn="tl">
                    <a:srgbClr val="000000">
                      <a:alpha val="43137"/>
                    </a:srgbClr>
                  </a:outerShdw>
                </a:effectLst>
              </a:rPr>
              <a:t>No fix to that situation in current systems (tree size)</a:t>
            </a:r>
          </a:p>
        </p:txBody>
      </p:sp>
    </p:spTree>
    <p:extLst>
      <p:ext uri="{BB962C8B-B14F-4D97-AF65-F5344CB8AC3E}">
        <p14:creationId xmlns:p14="http://schemas.microsoft.com/office/powerpoint/2010/main" val="6880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32797-4982-E7B0-CFA7-2D672D3F11EA}"/>
              </a:ext>
            </a:extLst>
          </p:cNvPr>
          <p:cNvSpPr>
            <a:spLocks noGrp="1"/>
          </p:cNvSpPr>
          <p:nvPr>
            <p:ph type="title"/>
          </p:nvPr>
        </p:nvSpPr>
        <p:spPr/>
        <p:txBody>
          <a:bodyPr anchor="ctr"/>
          <a:lstStyle/>
          <a:p>
            <a:r>
              <a:rPr lang="en-US" dirty="0"/>
              <a:t>End of row shut off…</a:t>
            </a:r>
          </a:p>
        </p:txBody>
      </p:sp>
    </p:spTree>
    <p:extLst>
      <p:ext uri="{BB962C8B-B14F-4D97-AF65-F5344CB8AC3E}">
        <p14:creationId xmlns:p14="http://schemas.microsoft.com/office/powerpoint/2010/main" val="2348644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CDCF7-5AE1-5DBF-2F83-F549C8E06E2F}"/>
              </a:ext>
            </a:extLst>
          </p:cNvPr>
          <p:cNvSpPr>
            <a:spLocks noGrp="1"/>
          </p:cNvSpPr>
          <p:nvPr>
            <p:ph type="title"/>
          </p:nvPr>
        </p:nvSpPr>
        <p:spPr>
          <a:xfrm>
            <a:off x="650449" y="163511"/>
            <a:ext cx="9444607" cy="1325563"/>
          </a:xfrm>
        </p:spPr>
        <p:txBody>
          <a:bodyPr>
            <a:normAutofit fontScale="90000"/>
          </a:bodyPr>
          <a:lstStyle/>
          <a:p>
            <a:r>
              <a:rPr lang="en-US" b="1" dirty="0">
                <a:effectLst>
                  <a:outerShdw blurRad="38100" dist="38100" dir="2700000" algn="tl">
                    <a:srgbClr val="000000">
                      <a:alpha val="43137"/>
                    </a:srgbClr>
                  </a:outerShdw>
                </a:effectLst>
              </a:rPr>
              <a:t>Suggested farm policy: always turn off booms on row ends.  All spraying. </a:t>
            </a:r>
          </a:p>
        </p:txBody>
      </p:sp>
      <p:pic>
        <p:nvPicPr>
          <p:cNvPr id="5" name="Picture 4" descr="A field of grass and dirt&#10;&#10;AI-generated content may be incorrect.">
            <a:extLst>
              <a:ext uri="{FF2B5EF4-FFF2-40B4-BE49-F238E27FC236}">
                <a16:creationId xmlns:a16="http://schemas.microsoft.com/office/drawing/2014/main" id="{48671E26-E83E-DEE5-D8E8-30A6AD4CC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8602" y="1858363"/>
            <a:ext cx="5774631" cy="4330973"/>
          </a:xfrm>
          <a:prstGeom prst="rect">
            <a:avLst/>
          </a:prstGeom>
        </p:spPr>
      </p:pic>
    </p:spTree>
    <p:extLst>
      <p:ext uri="{BB962C8B-B14F-4D97-AF65-F5344CB8AC3E}">
        <p14:creationId xmlns:p14="http://schemas.microsoft.com/office/powerpoint/2010/main" val="15280246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715A9-28E4-43DC-AB2A-82FB77634AB1}"/>
              </a:ext>
            </a:extLst>
          </p:cNvPr>
          <p:cNvSpPr>
            <a:spLocks noGrp="1"/>
          </p:cNvSpPr>
          <p:nvPr>
            <p:ph type="title"/>
          </p:nvPr>
        </p:nvSpPr>
        <p:spPr>
          <a:xfrm>
            <a:off x="2152650" y="2766218"/>
            <a:ext cx="7886700" cy="1325563"/>
          </a:xfrm>
        </p:spPr>
        <p:txBody>
          <a:bodyPr>
            <a:normAutofit fontScale="90000"/>
          </a:bodyPr>
          <a:lstStyle/>
          <a:p>
            <a:r>
              <a:rPr lang="en-US" dirty="0"/>
              <a:t>Droplets sizes…</a:t>
            </a:r>
            <a:br>
              <a:rPr lang="en-US" dirty="0"/>
            </a:br>
            <a:br>
              <a:rPr lang="en-US" dirty="0"/>
            </a:br>
            <a:br>
              <a:rPr lang="en-US" dirty="0"/>
            </a:br>
            <a:br>
              <a:rPr lang="en-US" dirty="0"/>
            </a:br>
            <a:r>
              <a:rPr lang="en-US" dirty="0"/>
              <a:t>Nozzle selection determines droplet sizes (spray quality)…</a:t>
            </a:r>
          </a:p>
        </p:txBody>
      </p:sp>
    </p:spTree>
    <p:extLst>
      <p:ext uri="{BB962C8B-B14F-4D97-AF65-F5344CB8AC3E}">
        <p14:creationId xmlns:p14="http://schemas.microsoft.com/office/powerpoint/2010/main" val="148364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and white plastic object&#10;&#10;Description automatically generated with medium confidence">
            <a:extLst>
              <a:ext uri="{FF2B5EF4-FFF2-40B4-BE49-F238E27FC236}">
                <a16:creationId xmlns:a16="http://schemas.microsoft.com/office/drawing/2014/main" id="{DEDE1506-1DA4-0B98-F1F3-5E8F6CF76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123" y="141513"/>
            <a:ext cx="8502239" cy="5668160"/>
          </a:xfrm>
          <a:prstGeom prst="rect">
            <a:avLst/>
          </a:prstGeom>
        </p:spPr>
      </p:pic>
      <p:grpSp>
        <p:nvGrpSpPr>
          <p:cNvPr id="17" name="Group 16">
            <a:extLst>
              <a:ext uri="{FF2B5EF4-FFF2-40B4-BE49-F238E27FC236}">
                <a16:creationId xmlns:a16="http://schemas.microsoft.com/office/drawing/2014/main" id="{12FED7C9-3024-7CE8-8661-931BC408E56F}"/>
              </a:ext>
            </a:extLst>
          </p:cNvPr>
          <p:cNvGrpSpPr/>
          <p:nvPr/>
        </p:nvGrpSpPr>
        <p:grpSpPr>
          <a:xfrm>
            <a:off x="1913494" y="863662"/>
            <a:ext cx="8267866" cy="5784649"/>
            <a:chOff x="389494" y="863661"/>
            <a:chExt cx="8267866" cy="5784649"/>
          </a:xfrm>
        </p:grpSpPr>
        <p:sp>
          <p:nvSpPr>
            <p:cNvPr id="8" name="TextBox 7">
              <a:extLst>
                <a:ext uri="{FF2B5EF4-FFF2-40B4-BE49-F238E27FC236}">
                  <a16:creationId xmlns:a16="http://schemas.microsoft.com/office/drawing/2014/main" id="{A106C3D6-6DE2-1BE4-B852-2ADABA797709}"/>
                </a:ext>
              </a:extLst>
            </p:cNvPr>
            <p:cNvSpPr txBox="1"/>
            <p:nvPr/>
          </p:nvSpPr>
          <p:spPr>
            <a:xfrm>
              <a:off x="486639" y="4339986"/>
              <a:ext cx="8170721" cy="2308324"/>
            </a:xfrm>
            <a:prstGeom prst="rect">
              <a:avLst/>
            </a:prstGeom>
            <a:solidFill>
              <a:srgbClr val="0070C0"/>
            </a:solidFill>
          </p:spPr>
          <p:txBody>
            <a:bodyPr wrap="square" rtlCol="0">
              <a:spAutoFit/>
            </a:bodyPr>
            <a:lstStyle/>
            <a:p>
              <a:r>
                <a:rPr lang="en-US" sz="3600" b="1" dirty="0">
                  <a:solidFill>
                    <a:srgbClr val="FFFF00"/>
                  </a:solidFill>
                  <a:effectLst>
                    <a:outerShdw blurRad="38100" dist="38100" dir="2700000" algn="tl">
                      <a:srgbClr val="000000">
                        <a:alpha val="43137"/>
                      </a:srgbClr>
                    </a:outerShdw>
                  </a:effectLst>
                </a:rPr>
                <a:t>Very fine/fine droplets,</a:t>
              </a:r>
            </a:p>
            <a:p>
              <a:r>
                <a:rPr lang="en-US" sz="3600" b="1" dirty="0">
                  <a:solidFill>
                    <a:srgbClr val="FFFF00"/>
                  </a:solidFill>
                  <a:effectLst>
                    <a:outerShdw blurRad="38100" dist="38100" dir="2700000" algn="tl">
                      <a:srgbClr val="000000">
                        <a:alpha val="43137"/>
                      </a:srgbClr>
                    </a:outerShdw>
                  </a:effectLst>
                </a:rPr>
                <a:t>Super efficient delivery potential</a:t>
              </a:r>
            </a:p>
            <a:p>
              <a:r>
                <a:rPr lang="en-US" sz="3600" b="1" dirty="0">
                  <a:solidFill>
                    <a:srgbClr val="FFFF00"/>
                  </a:solidFill>
                  <a:effectLst>
                    <a:outerShdw blurRad="38100" dist="38100" dir="2700000" algn="tl">
                      <a:srgbClr val="000000">
                        <a:alpha val="43137"/>
                      </a:srgbClr>
                    </a:outerShdw>
                  </a:effectLst>
                </a:rPr>
                <a:t>High spray volume needed for almond at hull split</a:t>
              </a:r>
            </a:p>
          </p:txBody>
        </p:sp>
        <p:sp>
          <p:nvSpPr>
            <p:cNvPr id="9" name="TextBox 8">
              <a:extLst>
                <a:ext uri="{FF2B5EF4-FFF2-40B4-BE49-F238E27FC236}">
                  <a16:creationId xmlns:a16="http://schemas.microsoft.com/office/drawing/2014/main" id="{64B8B3C4-A9D2-3C9A-6A93-625E5D9E7987}"/>
                </a:ext>
              </a:extLst>
            </p:cNvPr>
            <p:cNvSpPr txBox="1"/>
            <p:nvPr/>
          </p:nvSpPr>
          <p:spPr>
            <a:xfrm>
              <a:off x="389494" y="863661"/>
              <a:ext cx="7830870" cy="646331"/>
            </a:xfrm>
            <a:prstGeom prst="rect">
              <a:avLst/>
            </a:prstGeom>
            <a:solidFill>
              <a:srgbClr val="0070C0"/>
            </a:solidFill>
          </p:spPr>
          <p:txBody>
            <a:bodyPr wrap="square" rtlCol="0">
              <a:spAutoFit/>
            </a:bodyPr>
            <a:lstStyle/>
            <a:p>
              <a:r>
                <a:rPr lang="en-US" sz="3600" b="1" dirty="0">
                  <a:solidFill>
                    <a:srgbClr val="FFFF00"/>
                  </a:solidFill>
                  <a:effectLst>
                    <a:outerShdw blurRad="38100" dist="38100" dir="2700000" algn="tl">
                      <a:srgbClr val="000000">
                        <a:alpha val="43137"/>
                      </a:srgbClr>
                    </a:outerShdw>
                  </a:effectLst>
                </a:rPr>
                <a:t>Hollow cone nozzle, color coded</a:t>
              </a:r>
            </a:p>
          </p:txBody>
        </p:sp>
      </p:grpSp>
    </p:spTree>
    <p:extLst>
      <p:ext uri="{BB962C8B-B14F-4D97-AF65-F5344CB8AC3E}">
        <p14:creationId xmlns:p14="http://schemas.microsoft.com/office/powerpoint/2010/main" val="40755616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D68C1-7C52-ED54-0CB0-9A73A27780AD}"/>
            </a:ext>
          </a:extLst>
        </p:cNvPr>
        <p:cNvGrpSpPr/>
        <p:nvPr/>
      </p:nvGrpSpPr>
      <p:grpSpPr>
        <a:xfrm>
          <a:off x="0" y="0"/>
          <a:ext cx="0" cy="0"/>
          <a:chOff x="0" y="0"/>
          <a:chExt cx="0" cy="0"/>
        </a:xfrm>
      </p:grpSpPr>
      <p:pic>
        <p:nvPicPr>
          <p:cNvPr id="7" name="Picture 6" descr="A yellow plastic object on a blue surface&#10;&#10;Description automatically generated">
            <a:extLst>
              <a:ext uri="{FF2B5EF4-FFF2-40B4-BE49-F238E27FC236}">
                <a16:creationId xmlns:a16="http://schemas.microsoft.com/office/drawing/2014/main" id="{75B14F96-026A-F4EB-60D9-B5034D8E4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5934" y="1082686"/>
            <a:ext cx="7038943" cy="4692628"/>
          </a:xfrm>
          <a:prstGeom prst="rect">
            <a:avLst/>
          </a:prstGeom>
        </p:spPr>
      </p:pic>
      <p:grpSp>
        <p:nvGrpSpPr>
          <p:cNvPr id="14" name="Group 13">
            <a:extLst>
              <a:ext uri="{FF2B5EF4-FFF2-40B4-BE49-F238E27FC236}">
                <a16:creationId xmlns:a16="http://schemas.microsoft.com/office/drawing/2014/main" id="{692F711D-F314-1C6D-2ADC-A36F94E03520}"/>
              </a:ext>
            </a:extLst>
          </p:cNvPr>
          <p:cNvGrpSpPr/>
          <p:nvPr/>
        </p:nvGrpSpPr>
        <p:grpSpPr>
          <a:xfrm>
            <a:off x="4909227" y="1353083"/>
            <a:ext cx="5131810" cy="5173751"/>
            <a:chOff x="3280785" y="1819343"/>
            <a:chExt cx="5131810" cy="4081826"/>
          </a:xfrm>
        </p:grpSpPr>
        <p:sp>
          <p:nvSpPr>
            <p:cNvPr id="10" name="TextBox 9">
              <a:extLst>
                <a:ext uri="{FF2B5EF4-FFF2-40B4-BE49-F238E27FC236}">
                  <a16:creationId xmlns:a16="http://schemas.microsoft.com/office/drawing/2014/main" id="{8703A4D9-C57B-D56C-1B3B-62EA1F4A59CC}"/>
                </a:ext>
              </a:extLst>
            </p:cNvPr>
            <p:cNvSpPr txBox="1"/>
            <p:nvPr/>
          </p:nvSpPr>
          <p:spPr>
            <a:xfrm>
              <a:off x="3280785" y="1819343"/>
              <a:ext cx="3910693" cy="291384"/>
            </a:xfrm>
            <a:prstGeom prst="rect">
              <a:avLst/>
            </a:prstGeom>
            <a:solidFill>
              <a:srgbClr val="0070C0"/>
            </a:solidFill>
          </p:spPr>
          <p:txBody>
            <a:bodyPr wrap="square" rtlCol="0">
              <a:spAutoFit/>
            </a:bodyPr>
            <a:lstStyle/>
            <a:p>
              <a:r>
                <a:rPr lang="en-US" b="1" dirty="0">
                  <a:solidFill>
                    <a:srgbClr val="FFFF00"/>
                  </a:solidFill>
                  <a:effectLst>
                    <a:outerShdw blurRad="38100" dist="38100" dir="2700000" algn="tl">
                      <a:srgbClr val="000000">
                        <a:alpha val="43137"/>
                      </a:srgbClr>
                    </a:outerShdw>
                  </a:effectLst>
                </a:rPr>
                <a:t>Flat fan, venturi ported, color coded</a:t>
              </a:r>
            </a:p>
          </p:txBody>
        </p:sp>
        <p:sp>
          <p:nvSpPr>
            <p:cNvPr id="11" name="TextBox 10">
              <a:extLst>
                <a:ext uri="{FF2B5EF4-FFF2-40B4-BE49-F238E27FC236}">
                  <a16:creationId xmlns:a16="http://schemas.microsoft.com/office/drawing/2014/main" id="{6203CEAA-0B82-9062-4BE8-0B177ADF6CFF}"/>
                </a:ext>
              </a:extLst>
            </p:cNvPr>
            <p:cNvSpPr txBox="1"/>
            <p:nvPr/>
          </p:nvSpPr>
          <p:spPr>
            <a:xfrm>
              <a:off x="4501902" y="5391247"/>
              <a:ext cx="3910693" cy="509922"/>
            </a:xfrm>
            <a:prstGeom prst="rect">
              <a:avLst/>
            </a:prstGeom>
            <a:solidFill>
              <a:srgbClr val="0070C0"/>
            </a:solidFill>
          </p:spPr>
          <p:txBody>
            <a:bodyPr wrap="square" rtlCol="0">
              <a:spAutoFit/>
            </a:bodyPr>
            <a:lstStyle/>
            <a:p>
              <a:r>
                <a:rPr lang="en-US" b="1" dirty="0">
                  <a:solidFill>
                    <a:srgbClr val="FFFF00"/>
                  </a:solidFill>
                  <a:effectLst>
                    <a:outerShdw blurRad="38100" dist="38100" dir="2700000" algn="tl">
                      <a:srgbClr val="000000">
                        <a:alpha val="43137"/>
                      </a:srgbClr>
                    </a:outerShdw>
                  </a:effectLst>
                </a:rPr>
                <a:t>Coarse droplets,</a:t>
              </a:r>
            </a:p>
            <a:p>
              <a:r>
                <a:rPr lang="en-US" b="1" dirty="0">
                  <a:solidFill>
                    <a:srgbClr val="FFFF00"/>
                  </a:solidFill>
                  <a:effectLst>
                    <a:outerShdw blurRad="38100" dist="38100" dir="2700000" algn="tl">
                      <a:srgbClr val="000000">
                        <a:alpha val="43137"/>
                      </a:srgbClr>
                    </a:outerShdw>
                  </a:effectLst>
                </a:rPr>
                <a:t>Excellent drift management</a:t>
              </a:r>
            </a:p>
          </p:txBody>
        </p:sp>
      </p:grpSp>
      <p:pic>
        <p:nvPicPr>
          <p:cNvPr id="2" name="Picture 4" descr="TVI 80 04 – Albuz">
            <a:extLst>
              <a:ext uri="{FF2B5EF4-FFF2-40B4-BE49-F238E27FC236}">
                <a16:creationId xmlns:a16="http://schemas.microsoft.com/office/drawing/2014/main" id="{85C0FCB9-699A-8D1A-0C55-9766A81262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0964" y="3334667"/>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Tip TVI-8004 Red">
            <a:extLst>
              <a:ext uri="{FF2B5EF4-FFF2-40B4-BE49-F238E27FC236}">
                <a16:creationId xmlns:a16="http://schemas.microsoft.com/office/drawing/2014/main" id="{701757CD-DCB7-962F-CEC6-C157ADFC3F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6333" y="5165714"/>
            <a:ext cx="1219201" cy="12192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DBE69B9-A4D3-DC0E-7940-DAE026D8A867}"/>
              </a:ext>
            </a:extLst>
          </p:cNvPr>
          <p:cNvSpPr txBox="1"/>
          <p:nvPr/>
        </p:nvSpPr>
        <p:spPr>
          <a:xfrm>
            <a:off x="1627865" y="2487015"/>
            <a:ext cx="3910693" cy="646331"/>
          </a:xfrm>
          <a:prstGeom prst="rect">
            <a:avLst/>
          </a:prstGeom>
          <a:solidFill>
            <a:srgbClr val="0070C0"/>
          </a:solidFill>
        </p:spPr>
        <p:txBody>
          <a:bodyPr wrap="square" rtlCol="0">
            <a:spAutoFit/>
          </a:bodyPr>
          <a:lstStyle/>
          <a:p>
            <a:r>
              <a:rPr lang="en-US" b="1" dirty="0">
                <a:solidFill>
                  <a:srgbClr val="FFFF00"/>
                </a:solidFill>
                <a:effectLst>
                  <a:outerShdw blurRad="38100" dist="38100" dir="2700000" algn="tl">
                    <a:srgbClr val="000000">
                      <a:alpha val="43137"/>
                    </a:srgbClr>
                  </a:outerShdw>
                </a:effectLst>
              </a:rPr>
              <a:t>Hollow cone, venturi ported, color coded</a:t>
            </a:r>
          </a:p>
        </p:txBody>
      </p:sp>
    </p:spTree>
    <p:extLst>
      <p:ext uri="{BB962C8B-B14F-4D97-AF65-F5344CB8AC3E}">
        <p14:creationId xmlns:p14="http://schemas.microsoft.com/office/powerpoint/2010/main" val="1924952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193F8-5585-ADCD-F34A-AA5B5A7B4D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73BE7D-CD5A-FAC3-516D-D32D7FE00332}"/>
              </a:ext>
            </a:extLst>
          </p:cNvPr>
          <p:cNvSpPr>
            <a:spLocks noGrp="1"/>
          </p:cNvSpPr>
          <p:nvPr>
            <p:ph type="title"/>
          </p:nvPr>
        </p:nvSpPr>
        <p:spPr>
          <a:xfrm>
            <a:off x="1128204" y="1169563"/>
            <a:ext cx="7958331" cy="1126372"/>
          </a:xfrm>
        </p:spPr>
        <p:txBody>
          <a:bodyPr>
            <a:normAutofit fontScale="90000"/>
          </a:bodyPr>
          <a:lstStyle/>
          <a:p>
            <a:pPr algn="l"/>
            <a:r>
              <a:rPr lang="en-US" dirty="0"/>
              <a:t>Meeting checklist</a:t>
            </a:r>
            <a:br>
              <a:rPr lang="en-US" dirty="0"/>
            </a:br>
            <a:endParaRPr lang="en-US" dirty="0"/>
          </a:p>
        </p:txBody>
      </p:sp>
      <p:sp>
        <p:nvSpPr>
          <p:cNvPr id="3" name="Content Placeholder 2">
            <a:extLst>
              <a:ext uri="{FF2B5EF4-FFF2-40B4-BE49-F238E27FC236}">
                <a16:creationId xmlns:a16="http://schemas.microsoft.com/office/drawing/2014/main" id="{2CD24A35-66FD-DB08-6153-9A270255D85B}"/>
              </a:ext>
            </a:extLst>
          </p:cNvPr>
          <p:cNvSpPr>
            <a:spLocks noGrp="1"/>
          </p:cNvSpPr>
          <p:nvPr>
            <p:ph idx="1"/>
          </p:nvPr>
        </p:nvSpPr>
        <p:spPr>
          <a:xfrm>
            <a:off x="1205842" y="1962667"/>
            <a:ext cx="10006641" cy="4267200"/>
          </a:xfrm>
        </p:spPr>
        <p:txBody>
          <a:bodyPr>
            <a:normAutofit/>
          </a:bodyPr>
          <a:lstStyle/>
          <a:p>
            <a:pPr>
              <a:buFont typeface="Courier New" panose="02070309020205020404" pitchFamily="49" charset="0"/>
              <a:buChar char="o"/>
            </a:pPr>
            <a:r>
              <a:rPr lang="en-US" dirty="0"/>
              <a:t>In person: Please silence your phones. </a:t>
            </a:r>
          </a:p>
          <a:p>
            <a:pPr>
              <a:buFont typeface="Courier New" panose="02070309020205020404" pitchFamily="49" charset="0"/>
              <a:buChar char="o"/>
            </a:pPr>
            <a:r>
              <a:rPr lang="en-US" dirty="0"/>
              <a:t>Online: Use the mute button. *6 - Toggle mute/unmute</a:t>
            </a:r>
          </a:p>
          <a:p>
            <a:pPr>
              <a:buFont typeface="Courier New" panose="02070309020205020404" pitchFamily="49" charset="0"/>
              <a:buChar char="o"/>
            </a:pPr>
            <a:r>
              <a:rPr lang="en-US" dirty="0"/>
              <a:t>Please use the sign in sheet or the chat to log your attendance.</a:t>
            </a:r>
          </a:p>
          <a:p>
            <a:pPr>
              <a:buFont typeface="Courier New" panose="02070309020205020404" pitchFamily="49" charset="0"/>
              <a:buChar char="o"/>
            </a:pPr>
            <a:r>
              <a:rPr lang="en-US" dirty="0"/>
              <a:t>Lunch (pizza) will be here at approximately 11:15 am.</a:t>
            </a:r>
          </a:p>
          <a:p>
            <a:pPr>
              <a:buFont typeface="Courier New" panose="02070309020205020404" pitchFamily="49" charset="0"/>
              <a:buChar char="o"/>
            </a:pPr>
            <a:r>
              <a:rPr lang="en-US" dirty="0"/>
              <a:t>Feel free to stay for the Dixon RCD board meeting at noon.</a:t>
            </a:r>
          </a:p>
          <a:p>
            <a:pPr>
              <a:buFont typeface="Courier New" panose="02070309020205020404" pitchFamily="49" charset="0"/>
              <a:buChar char="o"/>
            </a:pPr>
            <a:r>
              <a:rPr lang="en-US" dirty="0"/>
              <a:t>Bathroom entry codes are posted near the hall exit. </a:t>
            </a:r>
          </a:p>
          <a:p>
            <a:pPr>
              <a:buFont typeface="Courier New" panose="02070309020205020404" pitchFamily="49" charset="0"/>
              <a:buChar char="o"/>
            </a:pPr>
            <a:r>
              <a:rPr lang="en-US" dirty="0"/>
              <a:t>Q &amp; A will be at the end of the presentation, but feel free to raise you hand if you have a questions anytime during the meeting.</a:t>
            </a:r>
          </a:p>
          <a:p>
            <a:pPr>
              <a:buFont typeface="Courier New" panose="02070309020205020404" pitchFamily="49" charset="0"/>
              <a:buChar char="o"/>
            </a:pPr>
            <a:r>
              <a:rPr lang="en-US" dirty="0"/>
              <a:t>We will be recording the meeting.</a:t>
            </a:r>
          </a:p>
          <a:p>
            <a:pPr>
              <a:buFont typeface="Courier New" panose="02070309020205020404" pitchFamily="49" charset="0"/>
              <a:buChar char="o"/>
            </a:pP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CF0E49DB-B4D2-3E95-91CD-37EEBBFBFFD8}"/>
              </a:ext>
            </a:extLst>
          </p:cNvPr>
          <p:cNvSpPr>
            <a:spLocks noGrp="1"/>
          </p:cNvSpPr>
          <p:nvPr>
            <p:ph type="sldNum" sz="quarter" idx="12"/>
          </p:nvPr>
        </p:nvSpPr>
        <p:spPr/>
        <p:txBody>
          <a:bodyPr/>
          <a:lstStyle/>
          <a:p>
            <a:pPr>
              <a:defRPr/>
            </a:pPr>
            <a:fld id="{2EDD9C1C-8EFC-4BE9-A8A3-7A33442B5072}" type="slidenum">
              <a:rPr lang="en-US" smtClean="0">
                <a:solidFill>
                  <a:schemeClr val="bg1">
                    <a:lumMod val="50000"/>
                    <a:lumOff val="50000"/>
                  </a:schemeClr>
                </a:solidFill>
              </a:rPr>
              <a:pPr>
                <a:defRPr/>
              </a:pPr>
              <a:t>4</a:t>
            </a:fld>
            <a:endParaRPr lang="en-US" dirty="0">
              <a:solidFill>
                <a:schemeClr val="bg1">
                  <a:lumMod val="50000"/>
                  <a:lumOff val="50000"/>
                </a:schemeClr>
              </a:solidFill>
            </a:endParaRPr>
          </a:p>
        </p:txBody>
      </p:sp>
    </p:spTree>
    <p:extLst>
      <p:ext uri="{BB962C8B-B14F-4D97-AF65-F5344CB8AC3E}">
        <p14:creationId xmlns:p14="http://schemas.microsoft.com/office/powerpoint/2010/main" val="2220204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BF04-1C8B-82F7-A128-BCD45219C866}"/>
              </a:ext>
            </a:extLst>
          </p:cNvPr>
          <p:cNvSpPr>
            <a:spLocks noGrp="1"/>
          </p:cNvSpPr>
          <p:nvPr>
            <p:ph type="title"/>
          </p:nvPr>
        </p:nvSpPr>
        <p:spPr>
          <a:xfrm>
            <a:off x="623740" y="138883"/>
            <a:ext cx="10944520" cy="1592983"/>
          </a:xfrm>
        </p:spPr>
        <p:txBody>
          <a:bodyPr>
            <a:normAutofit/>
          </a:bodyPr>
          <a:lstStyle/>
          <a:p>
            <a:r>
              <a:rPr lang="en-US" b="1" dirty="0">
                <a:effectLst>
                  <a:outerShdw blurRad="38100" dist="38100" dir="2700000" algn="tl">
                    <a:srgbClr val="000000">
                      <a:alpha val="43137"/>
                    </a:srgbClr>
                  </a:outerShdw>
                </a:effectLst>
              </a:rPr>
              <a:t>Larger nozzles (D8+) and D45 swirl plates make larger droplets than smaller (D2-4/D25). </a:t>
            </a:r>
          </a:p>
        </p:txBody>
      </p:sp>
      <p:pic>
        <p:nvPicPr>
          <p:cNvPr id="13" name="Picture 12" descr="A close-up of a blue triangle&#10;&#10;Description automatically generated">
            <a:extLst>
              <a:ext uri="{FF2B5EF4-FFF2-40B4-BE49-F238E27FC236}">
                <a16:creationId xmlns:a16="http://schemas.microsoft.com/office/drawing/2014/main" id="{FFA98698-8A09-54DB-FB4A-F9B4C6A6B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722" y="2471786"/>
            <a:ext cx="1849266" cy="3270228"/>
          </a:xfrm>
          <a:prstGeom prst="rect">
            <a:avLst/>
          </a:prstGeom>
        </p:spPr>
      </p:pic>
    </p:spTree>
    <p:extLst>
      <p:ext uri="{BB962C8B-B14F-4D97-AF65-F5344CB8AC3E}">
        <p14:creationId xmlns:p14="http://schemas.microsoft.com/office/powerpoint/2010/main" val="1561555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5E92-F679-2055-2B75-2D60C99EFB49}"/>
              </a:ext>
            </a:extLst>
          </p:cNvPr>
          <p:cNvSpPr>
            <a:spLocks noGrp="1"/>
          </p:cNvSpPr>
          <p:nvPr>
            <p:ph type="title"/>
          </p:nvPr>
        </p:nvSpPr>
        <p:spPr>
          <a:xfrm>
            <a:off x="8042875" y="4186382"/>
            <a:ext cx="2826326" cy="1325563"/>
          </a:xfrm>
          <a:solidFill>
            <a:schemeClr val="bg1"/>
          </a:solidFill>
        </p:spPr>
        <p:txBody>
          <a:bodyPr>
            <a:normAutofit fontScale="90000"/>
          </a:bodyPr>
          <a:lstStyle/>
          <a:p>
            <a:r>
              <a:rPr lang="en-US" b="1" dirty="0">
                <a:effectLst>
                  <a:outerShdw blurRad="38100" dist="38100" dir="2700000" algn="tl">
                    <a:srgbClr val="000000">
                      <a:alpha val="43137"/>
                    </a:srgbClr>
                  </a:outerShdw>
                </a:effectLst>
              </a:rPr>
              <a:t>Venturi/AI nozzles control NOW, especially at high spray volumes</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(150-200 </a:t>
            </a:r>
            <a:r>
              <a:rPr lang="en-US" b="1" dirty="0" err="1">
                <a:effectLst>
                  <a:outerShdw blurRad="38100" dist="38100" dir="2700000" algn="tl">
                    <a:srgbClr val="000000">
                      <a:alpha val="43137"/>
                    </a:srgbClr>
                  </a:outerShdw>
                </a:effectLst>
              </a:rPr>
              <a:t>gpa</a:t>
            </a:r>
            <a:r>
              <a:rPr lang="en-US" b="1" dirty="0">
                <a:effectLst>
                  <a:outerShdw blurRad="38100" dist="38100" dir="2700000" algn="tl">
                    <a:srgbClr val="000000">
                      <a:alpha val="43137"/>
                    </a:srgbClr>
                  </a:outerShdw>
                </a:effectLst>
              </a:rPr>
              <a:t>). </a:t>
            </a:r>
          </a:p>
        </p:txBody>
      </p:sp>
      <p:pic>
        <p:nvPicPr>
          <p:cNvPr id="4" name="Picture 3" descr="A close up of a machine&#10;&#10;AI-generated content may be incorrect.">
            <a:extLst>
              <a:ext uri="{FF2B5EF4-FFF2-40B4-BE49-F238E27FC236}">
                <a16:creationId xmlns:a16="http://schemas.microsoft.com/office/drawing/2014/main" id="{4DA903FC-68DA-C1D7-4890-92BE9ED8DA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086" y="1701924"/>
            <a:ext cx="3397827" cy="4530435"/>
          </a:xfrm>
          <a:prstGeom prst="rect">
            <a:avLst/>
          </a:prstGeom>
        </p:spPr>
      </p:pic>
      <p:pic>
        <p:nvPicPr>
          <p:cNvPr id="5" name="Picture 4" descr="A close up of a machine&#10;&#10;AI-generated content may be incorrect.">
            <a:extLst>
              <a:ext uri="{FF2B5EF4-FFF2-40B4-BE49-F238E27FC236}">
                <a16:creationId xmlns:a16="http://schemas.microsoft.com/office/drawing/2014/main" id="{37BA4557-B6A5-7772-5EB2-9934C0A45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921" y="170206"/>
            <a:ext cx="3139786" cy="4186381"/>
          </a:xfrm>
          <a:prstGeom prst="rect">
            <a:avLst/>
          </a:prstGeom>
        </p:spPr>
      </p:pic>
    </p:spTree>
    <p:extLst>
      <p:ext uri="{BB962C8B-B14F-4D97-AF65-F5344CB8AC3E}">
        <p14:creationId xmlns:p14="http://schemas.microsoft.com/office/powerpoint/2010/main" val="42859276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6DFB3-65A8-5833-38B5-2B01E58A5492}"/>
              </a:ext>
            </a:extLst>
          </p:cNvPr>
          <p:cNvSpPr>
            <a:spLocks noGrp="1"/>
          </p:cNvSpPr>
          <p:nvPr>
            <p:ph type="title"/>
          </p:nvPr>
        </p:nvSpPr>
        <p:spPr>
          <a:xfrm>
            <a:off x="2152650" y="341746"/>
            <a:ext cx="7886700" cy="1043709"/>
          </a:xfrm>
        </p:spPr>
        <p:txBody>
          <a:bodyPr anchor="ctr">
            <a:normAutofit fontScale="90000"/>
          </a:bodyPr>
          <a:lstStyle/>
          <a:p>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Proven fix for some situations</a:t>
            </a:r>
            <a:br>
              <a:rPr lang="en-US" b="1" dirty="0">
                <a:effectLst>
                  <a:outerShdw blurRad="38100" dist="38100" dir="2700000" algn="tl">
                    <a:srgbClr val="000000">
                      <a:alpha val="43137"/>
                    </a:srgbClr>
                  </a:outerShdw>
                </a:effectLst>
              </a:rPr>
            </a:br>
            <a:endParaRPr lang="en-US" b="1"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2E106E29-EB02-7AC9-6342-01E57750B37E}"/>
              </a:ext>
            </a:extLst>
          </p:cNvPr>
          <p:cNvSpPr txBox="1"/>
          <p:nvPr/>
        </p:nvSpPr>
        <p:spPr>
          <a:xfrm>
            <a:off x="2152650" y="1838037"/>
            <a:ext cx="7545532" cy="4524315"/>
          </a:xfrm>
          <a:prstGeom prst="rect">
            <a:avLst/>
          </a:prstGeom>
          <a:noFill/>
        </p:spPr>
        <p:txBody>
          <a:bodyPr wrap="square" rtlCol="0">
            <a:spAutoFit/>
          </a:bodyPr>
          <a:lstStyle/>
          <a:p>
            <a:pPr marL="571500" indent="-571500">
              <a:buFont typeface="Arial" panose="020B0604020202020204" pitchFamily="34" charset="0"/>
              <a:buChar char="•"/>
            </a:pPr>
            <a:r>
              <a:rPr lang="en-US" sz="3600" b="1" dirty="0">
                <a:effectLst>
                  <a:outerShdw blurRad="38100" dist="38100" dir="2700000" algn="tl">
                    <a:srgbClr val="000000">
                      <a:alpha val="43137"/>
                    </a:srgbClr>
                  </a:outerShdw>
                </a:effectLst>
              </a:rPr>
              <a:t>Need 2 sprayers</a:t>
            </a:r>
          </a:p>
          <a:p>
            <a:endParaRPr lang="en-US" sz="3600" b="1" dirty="0">
              <a:effectLst>
                <a:outerShdw blurRad="38100" dist="38100" dir="2700000" algn="tl">
                  <a:srgbClr val="000000">
                    <a:alpha val="43137"/>
                  </a:srgbClr>
                </a:outerShdw>
              </a:effectLst>
            </a:endParaRPr>
          </a:p>
          <a:p>
            <a:pPr marL="571500" indent="-571500">
              <a:buFont typeface="Arial" panose="020B0604020202020204" pitchFamily="34" charset="0"/>
              <a:buChar char="•"/>
            </a:pPr>
            <a:r>
              <a:rPr lang="en-US" sz="3600" b="1" dirty="0">
                <a:effectLst>
                  <a:outerShdw blurRad="38100" dist="38100" dir="2700000" algn="tl">
                    <a:srgbClr val="000000">
                      <a:alpha val="43137"/>
                    </a:srgbClr>
                  </a:outerShdw>
                </a:effectLst>
              </a:rPr>
              <a:t>Rows parallel to creek or road</a:t>
            </a:r>
            <a:br>
              <a:rPr lang="en-US" sz="3600" b="1" dirty="0">
                <a:effectLst>
                  <a:outerShdw blurRad="38100" dist="38100" dir="2700000" algn="tl">
                    <a:srgbClr val="000000">
                      <a:alpha val="43137"/>
                    </a:srgbClr>
                  </a:outerShdw>
                </a:effectLst>
              </a:rPr>
            </a:br>
            <a:endParaRPr lang="en-US" sz="3600" b="1" dirty="0">
              <a:effectLst>
                <a:outerShdw blurRad="38100" dist="38100" dir="2700000" algn="tl">
                  <a:srgbClr val="000000">
                    <a:alpha val="43137"/>
                  </a:srgbClr>
                </a:outerShdw>
              </a:effectLst>
            </a:endParaRPr>
          </a:p>
          <a:p>
            <a:pPr marL="571500" indent="-571500">
              <a:buFont typeface="Arial" panose="020B0604020202020204" pitchFamily="34" charset="0"/>
              <a:buChar char="•"/>
            </a:pPr>
            <a:r>
              <a:rPr lang="en-US" sz="3600" b="1" dirty="0">
                <a:effectLst>
                  <a:outerShdw blurRad="38100" dist="38100" dir="2700000" algn="tl">
                    <a:srgbClr val="000000">
                      <a:alpha val="43137"/>
                    </a:srgbClr>
                  </a:outerShdw>
                </a:effectLst>
              </a:rPr>
              <a:t>Common practice by custom operators in Fresno County</a:t>
            </a:r>
          </a:p>
          <a:p>
            <a:pPr marL="571500" indent="-571500">
              <a:buFont typeface="Arial" panose="020B0604020202020204" pitchFamily="34" charset="0"/>
              <a:buChar char="•"/>
            </a:pPr>
            <a:endParaRPr lang="en-US" sz="3600" b="1" dirty="0">
              <a:effectLst>
                <a:outerShdw blurRad="38100" dist="38100" dir="2700000" algn="tl">
                  <a:srgbClr val="000000">
                    <a:alpha val="43137"/>
                  </a:srgbClr>
                </a:outerShdw>
              </a:effectLst>
            </a:endParaRPr>
          </a:p>
          <a:p>
            <a:pPr marL="571500" indent="-571500">
              <a:buFont typeface="Arial" panose="020B0604020202020204" pitchFamily="34" charset="0"/>
              <a:buChar char="•"/>
            </a:pPr>
            <a:r>
              <a:rPr lang="en-US" sz="3600" b="1" dirty="0">
                <a:effectLst>
                  <a:outerShdw blurRad="38100" dist="38100" dir="2700000" algn="tl">
                    <a:srgbClr val="000000">
                      <a:alpha val="43137"/>
                    </a:srgbClr>
                  </a:outerShdw>
                </a:effectLst>
              </a:rPr>
              <a:t>Cap outside half of air outlet</a:t>
            </a:r>
            <a:endParaRPr lang="en-US" sz="3600" dirty="0"/>
          </a:p>
        </p:txBody>
      </p:sp>
    </p:spTree>
    <p:extLst>
      <p:ext uri="{BB962C8B-B14F-4D97-AF65-F5344CB8AC3E}">
        <p14:creationId xmlns:p14="http://schemas.microsoft.com/office/powerpoint/2010/main" val="410435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E761-E674-59B4-F19D-5292BF597131}"/>
              </a:ext>
            </a:extLst>
          </p:cNvPr>
          <p:cNvSpPr>
            <a:spLocks noGrp="1"/>
          </p:cNvSpPr>
          <p:nvPr>
            <p:ph type="title"/>
          </p:nvPr>
        </p:nvSpPr>
        <p:spPr>
          <a:xfrm>
            <a:off x="1828799" y="27710"/>
            <a:ext cx="8765310" cy="1325563"/>
          </a:xfrm>
        </p:spPr>
        <p:txBody>
          <a:bodyPr>
            <a:normAutofit fontScale="90000"/>
          </a:bodyPr>
          <a:lstStyle/>
          <a:p>
            <a:r>
              <a:rPr lang="en-US" b="1" dirty="0"/>
              <a:t>Second sprayer’s fan air controls spray drift when rows parallel to property line.</a:t>
            </a:r>
          </a:p>
        </p:txBody>
      </p:sp>
      <p:pic>
        <p:nvPicPr>
          <p:cNvPr id="5" name="Picture 4" descr="A diagram of a machine&#10;&#10;AI-generated content may be incorrect.">
            <a:extLst>
              <a:ext uri="{FF2B5EF4-FFF2-40B4-BE49-F238E27FC236}">
                <a16:creationId xmlns:a16="http://schemas.microsoft.com/office/drawing/2014/main" id="{71AEAC82-5DA4-1533-E010-6FC1CF9F2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3671" y="2225964"/>
            <a:ext cx="2883064" cy="4368510"/>
          </a:xfrm>
          <a:prstGeom prst="rect">
            <a:avLst/>
          </a:prstGeom>
        </p:spPr>
      </p:pic>
      <p:sp>
        <p:nvSpPr>
          <p:cNvPr id="6" name="Rectangle 5">
            <a:extLst>
              <a:ext uri="{FF2B5EF4-FFF2-40B4-BE49-F238E27FC236}">
                <a16:creationId xmlns:a16="http://schemas.microsoft.com/office/drawing/2014/main" id="{302CDD26-1CC3-E876-36F9-7466BC3A7C0A}"/>
              </a:ext>
            </a:extLst>
          </p:cNvPr>
          <p:cNvSpPr/>
          <p:nvPr/>
        </p:nvSpPr>
        <p:spPr>
          <a:xfrm>
            <a:off x="2152650" y="1524000"/>
            <a:ext cx="8210550" cy="49876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County Road</a:t>
            </a:r>
          </a:p>
        </p:txBody>
      </p:sp>
      <p:sp>
        <p:nvSpPr>
          <p:cNvPr id="7" name="Arrow: Left 6">
            <a:extLst>
              <a:ext uri="{FF2B5EF4-FFF2-40B4-BE49-F238E27FC236}">
                <a16:creationId xmlns:a16="http://schemas.microsoft.com/office/drawing/2014/main" id="{CAD6BD5B-1194-0D0C-4218-C983B0AAD611}"/>
              </a:ext>
            </a:extLst>
          </p:cNvPr>
          <p:cNvSpPr/>
          <p:nvPr/>
        </p:nvSpPr>
        <p:spPr>
          <a:xfrm>
            <a:off x="6585528" y="2152073"/>
            <a:ext cx="1025237" cy="72043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249EA910-2504-BC6F-361F-CBA4F4A03F82}"/>
              </a:ext>
            </a:extLst>
          </p:cNvPr>
          <p:cNvSpPr/>
          <p:nvPr/>
        </p:nvSpPr>
        <p:spPr>
          <a:xfrm>
            <a:off x="6585527" y="3689783"/>
            <a:ext cx="1025237" cy="72043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4A2741E-8F1A-5D4A-C457-E9E79431778E}"/>
              </a:ext>
            </a:extLst>
          </p:cNvPr>
          <p:cNvSpPr/>
          <p:nvPr/>
        </p:nvSpPr>
        <p:spPr>
          <a:xfrm>
            <a:off x="7777018" y="2152073"/>
            <a:ext cx="2586182" cy="7204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Fan on, nozzles off</a:t>
            </a:r>
          </a:p>
        </p:txBody>
      </p:sp>
      <p:sp>
        <p:nvSpPr>
          <p:cNvPr id="10" name="Rectangle 9">
            <a:extLst>
              <a:ext uri="{FF2B5EF4-FFF2-40B4-BE49-F238E27FC236}">
                <a16:creationId xmlns:a16="http://schemas.microsoft.com/office/drawing/2014/main" id="{1DB03473-784D-AC78-79A8-4803156FACCE}"/>
              </a:ext>
            </a:extLst>
          </p:cNvPr>
          <p:cNvSpPr/>
          <p:nvPr/>
        </p:nvSpPr>
        <p:spPr>
          <a:xfrm>
            <a:off x="7777018" y="3689783"/>
            <a:ext cx="2586182" cy="7204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Fan on, nozzles on</a:t>
            </a:r>
          </a:p>
        </p:txBody>
      </p:sp>
    </p:spTree>
    <p:extLst>
      <p:ext uri="{BB962C8B-B14F-4D97-AF65-F5344CB8AC3E}">
        <p14:creationId xmlns:p14="http://schemas.microsoft.com/office/powerpoint/2010/main" val="2458657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F4073-8B1E-86DF-1565-6CF9813D1804}"/>
              </a:ext>
            </a:extLst>
          </p:cNvPr>
          <p:cNvSpPr>
            <a:spLocks noGrp="1"/>
          </p:cNvSpPr>
          <p:nvPr>
            <p:ph type="title"/>
          </p:nvPr>
        </p:nvSpPr>
        <p:spPr/>
        <p:txBody>
          <a:bodyPr>
            <a:normAutofit/>
          </a:bodyPr>
          <a:lstStyle/>
          <a:p>
            <a:r>
              <a:rPr lang="en-US" sz="6000" b="1" dirty="0">
                <a:effectLst>
                  <a:outerShdw blurRad="38100" dist="38100" dir="2700000" algn="tl">
                    <a:srgbClr val="000000">
                      <a:alpha val="43137"/>
                    </a:srgbClr>
                  </a:outerShdw>
                </a:effectLst>
              </a:rPr>
              <a:t>Thank you!</a:t>
            </a:r>
          </a:p>
        </p:txBody>
      </p:sp>
      <p:sp>
        <p:nvSpPr>
          <p:cNvPr id="3" name="Content Placeholder 2">
            <a:extLst>
              <a:ext uri="{FF2B5EF4-FFF2-40B4-BE49-F238E27FC236}">
                <a16:creationId xmlns:a16="http://schemas.microsoft.com/office/drawing/2014/main" id="{72ED4C0E-8E3D-95EE-3182-740A38B30CD5}"/>
              </a:ext>
            </a:extLst>
          </p:cNvPr>
          <p:cNvSpPr>
            <a:spLocks noGrp="1"/>
          </p:cNvSpPr>
          <p:nvPr>
            <p:ph idx="1"/>
          </p:nvPr>
        </p:nvSpPr>
        <p:spPr/>
        <p:txBody>
          <a:bodyPr>
            <a:normAutofit/>
          </a:bodyPr>
          <a:lstStyle/>
          <a:p>
            <a:pPr marL="0" indent="0">
              <a:buNone/>
            </a:pPr>
            <a:r>
              <a:rPr lang="en-US" sz="4400" b="1" dirty="0">
                <a:effectLst>
                  <a:outerShdw blurRad="38100" dist="38100" dir="2700000" algn="tl">
                    <a:srgbClr val="000000">
                      <a:alpha val="43137"/>
                    </a:srgbClr>
                  </a:outerShdw>
                </a:effectLst>
              </a:rPr>
              <a:t>Franz Niederholzer</a:t>
            </a:r>
          </a:p>
          <a:p>
            <a:pPr marL="0" indent="0">
              <a:buNone/>
            </a:pPr>
            <a:endParaRPr lang="en-US" sz="4400" b="1" dirty="0">
              <a:effectLst>
                <a:outerShdw blurRad="38100" dist="38100" dir="2700000" algn="tl">
                  <a:srgbClr val="000000">
                    <a:alpha val="43137"/>
                  </a:srgbClr>
                </a:outerShdw>
              </a:effectLst>
            </a:endParaRPr>
          </a:p>
          <a:p>
            <a:pPr marL="0" indent="0">
              <a:buNone/>
            </a:pPr>
            <a:r>
              <a:rPr lang="en-US" sz="4400" b="1" dirty="0">
                <a:effectLst>
                  <a:outerShdw blurRad="38100" dist="38100" dir="2700000" algn="tl">
                    <a:srgbClr val="000000">
                      <a:alpha val="43137"/>
                    </a:srgbClr>
                  </a:outerShdw>
                </a:effectLst>
              </a:rPr>
              <a:t>(530) 218-2359 	cell</a:t>
            </a:r>
          </a:p>
          <a:p>
            <a:pPr marL="0" indent="0">
              <a:buNone/>
            </a:pPr>
            <a:endParaRPr lang="en-US" sz="4400" b="1" dirty="0">
              <a:effectLst>
                <a:outerShdw blurRad="38100" dist="38100" dir="2700000" algn="tl">
                  <a:srgbClr val="000000">
                    <a:alpha val="43137"/>
                  </a:srgbClr>
                </a:outerShdw>
              </a:effectLst>
            </a:endParaRPr>
          </a:p>
          <a:p>
            <a:pPr marL="0" indent="0">
              <a:buNone/>
            </a:pPr>
            <a:r>
              <a:rPr lang="en-US" sz="4400" b="1" dirty="0">
                <a:effectLst>
                  <a:outerShdw blurRad="38100" dist="38100" dir="2700000" algn="tl">
                    <a:srgbClr val="000000">
                      <a:alpha val="43137"/>
                    </a:srgbClr>
                  </a:outerShdw>
                </a:effectLst>
              </a:rPr>
              <a:t>fjniederholzer@ucanr.edu</a:t>
            </a:r>
          </a:p>
        </p:txBody>
      </p:sp>
    </p:spTree>
    <p:extLst>
      <p:ext uri="{BB962C8B-B14F-4D97-AF65-F5344CB8AC3E}">
        <p14:creationId xmlns:p14="http://schemas.microsoft.com/office/powerpoint/2010/main" val="26680381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9250D-B7A3-2C7B-1E10-880E99F5DE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E0F2CB-C61B-34BF-AE09-9EFCE0825E3B}"/>
              </a:ext>
            </a:extLst>
          </p:cNvPr>
          <p:cNvSpPr>
            <a:spLocks noGrp="1"/>
          </p:cNvSpPr>
          <p:nvPr>
            <p:ph type="title"/>
          </p:nvPr>
        </p:nvSpPr>
        <p:spPr>
          <a:xfrm>
            <a:off x="1116308" y="590895"/>
            <a:ext cx="7958331" cy="1077229"/>
          </a:xfrm>
        </p:spPr>
        <p:txBody>
          <a:bodyPr>
            <a:normAutofit/>
          </a:bodyPr>
          <a:lstStyle/>
          <a:p>
            <a:r>
              <a:rPr lang="en-US" dirty="0"/>
              <a:t>Open Discussion/Q &amp; A</a:t>
            </a:r>
          </a:p>
        </p:txBody>
      </p:sp>
      <p:sp>
        <p:nvSpPr>
          <p:cNvPr id="3" name="Content Placeholder 2">
            <a:extLst>
              <a:ext uri="{FF2B5EF4-FFF2-40B4-BE49-F238E27FC236}">
                <a16:creationId xmlns:a16="http://schemas.microsoft.com/office/drawing/2014/main" id="{702DBAE0-B49B-FE78-9745-B52A4C6E70D1}"/>
              </a:ext>
            </a:extLst>
          </p:cNvPr>
          <p:cNvSpPr>
            <a:spLocks noGrp="1"/>
          </p:cNvSpPr>
          <p:nvPr>
            <p:ph idx="1"/>
          </p:nvPr>
        </p:nvSpPr>
        <p:spPr>
          <a:xfrm>
            <a:off x="1185213" y="1764870"/>
            <a:ext cx="9563143" cy="4963294"/>
          </a:xfrm>
        </p:spPr>
        <p:txBody>
          <a:bodyPr>
            <a:normAutofit/>
          </a:bodyPr>
          <a:lstStyle/>
          <a:p>
            <a:endParaRPr lang="en-US" dirty="0"/>
          </a:p>
          <a:p>
            <a:endParaRPr lang="en-US" dirty="0"/>
          </a:p>
        </p:txBody>
      </p:sp>
      <p:sp>
        <p:nvSpPr>
          <p:cNvPr id="4" name="Slide Number Placeholder 3">
            <a:extLst>
              <a:ext uri="{FF2B5EF4-FFF2-40B4-BE49-F238E27FC236}">
                <a16:creationId xmlns:a16="http://schemas.microsoft.com/office/drawing/2014/main" id="{2CC4477A-F632-75D7-EF21-71CAAC6B56AD}"/>
              </a:ext>
            </a:extLst>
          </p:cNvPr>
          <p:cNvSpPr>
            <a:spLocks noGrp="1"/>
          </p:cNvSpPr>
          <p:nvPr>
            <p:ph type="sldNum" sz="quarter" idx="12"/>
          </p:nvPr>
        </p:nvSpPr>
        <p:spPr/>
        <p:txBody>
          <a:bodyPr/>
          <a:lstStyle/>
          <a:p>
            <a:pPr>
              <a:defRPr/>
            </a:pPr>
            <a:fld id="{2EDD9C1C-8EFC-4BE9-A8A3-7A33442B5072}" type="slidenum">
              <a:rPr lang="en-US" smtClean="0">
                <a:solidFill>
                  <a:schemeClr val="bg1">
                    <a:lumMod val="50000"/>
                    <a:lumOff val="50000"/>
                  </a:schemeClr>
                </a:solidFill>
              </a:rPr>
              <a:pPr>
                <a:defRPr/>
              </a:pPr>
              <a:t>45</a:t>
            </a:fld>
            <a:endParaRPr lang="en-US" dirty="0">
              <a:solidFill>
                <a:schemeClr val="bg1">
                  <a:lumMod val="50000"/>
                  <a:lumOff val="50000"/>
                </a:schemeClr>
              </a:solidFill>
            </a:endParaRPr>
          </a:p>
        </p:txBody>
      </p:sp>
      <p:pic>
        <p:nvPicPr>
          <p:cNvPr id="1026" name="Picture 2" descr="The Art of Asking Questions">
            <a:extLst>
              <a:ext uri="{FF2B5EF4-FFF2-40B4-BE49-F238E27FC236}">
                <a16:creationId xmlns:a16="http://schemas.microsoft.com/office/drawing/2014/main" id="{3353748B-798A-1BD7-31BC-7D292601E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408" y="3000428"/>
            <a:ext cx="3502534" cy="20371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scussion Images – Browse 4,997,273 Stock Photos, Vectors, and Video |  Adobe Stock">
            <a:extLst>
              <a:ext uri="{FF2B5EF4-FFF2-40B4-BE49-F238E27FC236}">
                <a16:creationId xmlns:a16="http://schemas.microsoft.com/office/drawing/2014/main" id="{0CF6ADA1-C90C-3EAF-913C-DC5C084EFE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169" y="2405070"/>
            <a:ext cx="3819586" cy="3055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0050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FDAD7-64E4-A60D-E8DF-C7E345046E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B93C8A-B7F0-6EF5-9705-B71307646AC4}"/>
              </a:ext>
            </a:extLst>
          </p:cNvPr>
          <p:cNvSpPr txBox="1">
            <a:spLocks/>
          </p:cNvSpPr>
          <p:nvPr/>
        </p:nvSpPr>
        <p:spPr>
          <a:xfrm>
            <a:off x="1231641" y="1884784"/>
            <a:ext cx="9638521" cy="4382321"/>
          </a:xfrm>
          <a:prstGeom prst="rect">
            <a:avLst/>
          </a:prstGeom>
        </p:spPr>
        <p:txBody>
          <a:bodyPr>
            <a:normAutofit fontScale="25000" lnSpcReduction="20000"/>
          </a:bodyPr>
          <a:lst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a:lstStyle>
          <a:p>
            <a:pPr marL="1600200" lvl="1" indent="-1143000">
              <a:lnSpc>
                <a:spcPct val="160000"/>
              </a:lnSpc>
              <a:buFont typeface="Arial" panose="020B0604020202020204" pitchFamily="34" charset="0"/>
              <a:buChar char="•"/>
            </a:pPr>
            <a:r>
              <a:rPr lang="en-US" sz="8000" dirty="0"/>
              <a:t>Use BMPs when using pyrethroids</a:t>
            </a:r>
          </a:p>
          <a:p>
            <a:pPr marL="1600200" lvl="1" indent="-1143000">
              <a:lnSpc>
                <a:spcPct val="160000"/>
              </a:lnSpc>
              <a:buFont typeface="Arial" panose="020B0604020202020204" pitchFamily="34" charset="0"/>
              <a:buChar char="•"/>
            </a:pPr>
            <a:r>
              <a:rPr lang="en-US" sz="8000" dirty="0"/>
              <a:t>Use extreme caution near waterways</a:t>
            </a:r>
          </a:p>
          <a:p>
            <a:pPr marL="1600200" lvl="1" indent="-1143000">
              <a:lnSpc>
                <a:spcPct val="160000"/>
              </a:lnSpc>
              <a:buFont typeface="Arial" panose="020B0604020202020204" pitchFamily="34" charset="0"/>
              <a:buChar char="•"/>
            </a:pPr>
            <a:r>
              <a:rPr lang="en-US" sz="8000" dirty="0"/>
              <a:t>Consider use of alternate products, especially near waterways </a:t>
            </a:r>
          </a:p>
          <a:p>
            <a:pPr algn="l">
              <a:lnSpc>
                <a:spcPct val="160000"/>
              </a:lnSpc>
            </a:pPr>
            <a:r>
              <a:rPr lang="en-US" sz="9600" dirty="0"/>
              <a:t>Materials and recording will be posted on our website within the next week.</a:t>
            </a:r>
          </a:p>
          <a:p>
            <a:pPr algn="l">
              <a:lnSpc>
                <a:spcPct val="160000"/>
              </a:lnSpc>
            </a:pPr>
            <a:r>
              <a:rPr lang="en-US" sz="9600" dirty="0">
                <a:hlinkClick r:id="rId2"/>
              </a:rPr>
              <a:t>dixonrcd.org/ulatis-sediment-toxicity</a:t>
            </a:r>
            <a:endParaRPr lang="en-US" sz="9600" dirty="0"/>
          </a:p>
          <a:p>
            <a:pPr algn="l">
              <a:lnSpc>
                <a:spcPct val="160000"/>
              </a:lnSpc>
            </a:pPr>
            <a:r>
              <a:rPr lang="en-US" sz="12800" b="1" dirty="0"/>
              <a:t>We know it is a busy time, thank you for attending!</a:t>
            </a:r>
            <a:endParaRPr lang="en-US" sz="9600" dirty="0"/>
          </a:p>
          <a:p>
            <a:pPr algn="l">
              <a:lnSpc>
                <a:spcPct val="160000"/>
              </a:lnSpc>
            </a:pPr>
            <a:r>
              <a:rPr lang="en-US" sz="9600" dirty="0"/>
              <a:t>Additional questions: Martha McKeen </a:t>
            </a:r>
          </a:p>
          <a:p>
            <a:pPr algn="l">
              <a:lnSpc>
                <a:spcPct val="120000"/>
              </a:lnSpc>
            </a:pPr>
            <a:r>
              <a:rPr lang="en-US" sz="9600" dirty="0">
                <a:hlinkClick r:id="rId3"/>
              </a:rPr>
              <a:t>martha-mckeen@dixonrcd.org</a:t>
            </a:r>
            <a:r>
              <a:rPr lang="en-US" sz="9600" dirty="0"/>
              <a:t> </a:t>
            </a:r>
          </a:p>
          <a:p>
            <a:pPr algn="l">
              <a:lnSpc>
                <a:spcPct val="120000"/>
              </a:lnSpc>
            </a:pPr>
            <a:r>
              <a:rPr lang="en-US" sz="9600" dirty="0"/>
              <a:t> 707.678.1655 x103</a:t>
            </a:r>
            <a:br>
              <a:rPr lang="en-US" sz="9600" dirty="0"/>
            </a:br>
            <a:r>
              <a:rPr lang="en-US" sz="9600" dirty="0"/>
              <a:t>			</a:t>
            </a:r>
          </a:p>
          <a:p>
            <a:pPr algn="l">
              <a:lnSpc>
                <a:spcPct val="160000"/>
              </a:lnSpc>
            </a:pPr>
            <a:br>
              <a:rPr lang="en-US" sz="3600" dirty="0"/>
            </a:br>
            <a:endParaRPr lang="en-US" dirty="0"/>
          </a:p>
        </p:txBody>
      </p:sp>
      <p:sp>
        <p:nvSpPr>
          <p:cNvPr id="4" name="Slide Number Placeholder 3">
            <a:extLst>
              <a:ext uri="{FF2B5EF4-FFF2-40B4-BE49-F238E27FC236}">
                <a16:creationId xmlns:a16="http://schemas.microsoft.com/office/drawing/2014/main" id="{81E0A130-804C-7EC9-EBB6-DAE9AD287723}"/>
              </a:ext>
            </a:extLst>
          </p:cNvPr>
          <p:cNvSpPr>
            <a:spLocks noGrp="1"/>
          </p:cNvSpPr>
          <p:nvPr>
            <p:ph type="sldNum" sz="quarter" idx="12"/>
          </p:nvPr>
        </p:nvSpPr>
        <p:spPr/>
        <p:txBody>
          <a:bodyPr/>
          <a:lstStyle/>
          <a:p>
            <a:fld id="{6D22F896-40B5-4ADD-8801-0D06FADFA095}" type="slidenum">
              <a:rPr lang="en-US" smtClean="0">
                <a:solidFill>
                  <a:schemeClr val="bg1">
                    <a:lumMod val="50000"/>
                    <a:lumOff val="50000"/>
                  </a:schemeClr>
                </a:solidFill>
              </a:rPr>
              <a:t>46</a:t>
            </a:fld>
            <a:endParaRPr lang="en-US" dirty="0">
              <a:solidFill>
                <a:schemeClr val="bg1">
                  <a:lumMod val="50000"/>
                  <a:lumOff val="50000"/>
                </a:schemeClr>
              </a:solidFill>
            </a:endParaRPr>
          </a:p>
        </p:txBody>
      </p:sp>
      <p:sp>
        <p:nvSpPr>
          <p:cNvPr id="7" name="Title 1">
            <a:extLst>
              <a:ext uri="{FF2B5EF4-FFF2-40B4-BE49-F238E27FC236}">
                <a16:creationId xmlns:a16="http://schemas.microsoft.com/office/drawing/2014/main" id="{AB96C095-EC0C-11EC-B707-D4C4F32FB418}"/>
              </a:ext>
            </a:extLst>
          </p:cNvPr>
          <p:cNvSpPr txBox="1">
            <a:spLocks/>
          </p:cNvSpPr>
          <p:nvPr/>
        </p:nvSpPr>
        <p:spPr>
          <a:xfrm>
            <a:off x="1134415" y="1012828"/>
            <a:ext cx="7958331" cy="1077229"/>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Final Thoughts…</a:t>
            </a:r>
          </a:p>
        </p:txBody>
      </p:sp>
    </p:spTree>
    <p:extLst>
      <p:ext uri="{BB962C8B-B14F-4D97-AF65-F5344CB8AC3E}">
        <p14:creationId xmlns:p14="http://schemas.microsoft.com/office/powerpoint/2010/main" val="3861575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BD264-95E1-02C0-5DEB-6A95E971C1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729777-ED7F-2499-6CBD-DB19EA500AF5}"/>
              </a:ext>
            </a:extLst>
          </p:cNvPr>
          <p:cNvSpPr>
            <a:spLocks noGrp="1"/>
          </p:cNvSpPr>
          <p:nvPr>
            <p:ph type="title"/>
          </p:nvPr>
        </p:nvSpPr>
        <p:spPr>
          <a:xfrm>
            <a:off x="1203376" y="683580"/>
            <a:ext cx="8413654" cy="1077229"/>
          </a:xfrm>
        </p:spPr>
        <p:txBody>
          <a:bodyPr>
            <a:normAutofit fontScale="90000"/>
          </a:bodyPr>
          <a:lstStyle/>
          <a:p>
            <a:pPr algn="l"/>
            <a:br>
              <a:rPr lang="en-US" dirty="0"/>
            </a:br>
            <a:r>
              <a:rPr lang="en-US" dirty="0"/>
              <a:t>Meeting “what and whys”</a:t>
            </a:r>
          </a:p>
        </p:txBody>
      </p:sp>
      <p:sp>
        <p:nvSpPr>
          <p:cNvPr id="4" name="Slide Number Placeholder 3">
            <a:extLst>
              <a:ext uri="{FF2B5EF4-FFF2-40B4-BE49-F238E27FC236}">
                <a16:creationId xmlns:a16="http://schemas.microsoft.com/office/drawing/2014/main" id="{ACADFDEC-3559-D6F2-CE2A-82D114222DC5}"/>
              </a:ext>
            </a:extLst>
          </p:cNvPr>
          <p:cNvSpPr>
            <a:spLocks noGrp="1"/>
          </p:cNvSpPr>
          <p:nvPr>
            <p:ph type="sldNum" sz="quarter" idx="12"/>
          </p:nvPr>
        </p:nvSpPr>
        <p:spPr/>
        <p:txBody>
          <a:bodyPr/>
          <a:lstStyle/>
          <a:p>
            <a:pPr>
              <a:defRPr/>
            </a:pPr>
            <a:fld id="{2EDD9C1C-8EFC-4BE9-A8A3-7A33442B5072}" type="slidenum">
              <a:rPr lang="en-US" smtClean="0">
                <a:solidFill>
                  <a:schemeClr val="bg1">
                    <a:lumMod val="50000"/>
                    <a:lumOff val="50000"/>
                  </a:schemeClr>
                </a:solidFill>
              </a:rPr>
              <a:pPr>
                <a:defRPr/>
              </a:pPr>
              <a:t>5</a:t>
            </a:fld>
            <a:endParaRPr lang="en-US" dirty="0">
              <a:solidFill>
                <a:schemeClr val="bg1">
                  <a:lumMod val="50000"/>
                  <a:lumOff val="50000"/>
                </a:schemeClr>
              </a:solidFill>
            </a:endParaRPr>
          </a:p>
        </p:txBody>
      </p:sp>
      <p:sp>
        <p:nvSpPr>
          <p:cNvPr id="5" name="Content Placeholder 2">
            <a:extLst>
              <a:ext uri="{FF2B5EF4-FFF2-40B4-BE49-F238E27FC236}">
                <a16:creationId xmlns:a16="http://schemas.microsoft.com/office/drawing/2014/main" id="{25A037C9-697B-C263-AD26-1892BB2CED47}"/>
              </a:ext>
            </a:extLst>
          </p:cNvPr>
          <p:cNvSpPr txBox="1">
            <a:spLocks/>
          </p:cNvSpPr>
          <p:nvPr/>
        </p:nvSpPr>
        <p:spPr>
          <a:xfrm>
            <a:off x="5943600" y="1971293"/>
            <a:ext cx="5626359" cy="4267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endParaRPr lang="en-US" dirty="0"/>
          </a:p>
          <a:p>
            <a:pPr>
              <a:buFont typeface="Courier New" panose="02070309020205020404" pitchFamily="49" charset="0"/>
              <a:buChar char="o"/>
            </a:pPr>
            <a:endParaRPr lang="en-US" dirty="0"/>
          </a:p>
          <a:p>
            <a:pPr marL="0" indent="0">
              <a:buFont typeface="Calibri" panose="020F0502020204030204" pitchFamily="34" charset="0"/>
              <a:buNone/>
            </a:pPr>
            <a:endParaRPr lang="en-US" dirty="0"/>
          </a:p>
          <a:p>
            <a:endParaRPr lang="en-US" dirty="0"/>
          </a:p>
        </p:txBody>
      </p:sp>
      <p:sp>
        <p:nvSpPr>
          <p:cNvPr id="7" name="Content Placeholder 6">
            <a:extLst>
              <a:ext uri="{FF2B5EF4-FFF2-40B4-BE49-F238E27FC236}">
                <a16:creationId xmlns:a16="http://schemas.microsoft.com/office/drawing/2014/main" id="{28B6B307-C176-5296-FC9E-ACD50A2888F4}"/>
              </a:ext>
            </a:extLst>
          </p:cNvPr>
          <p:cNvSpPr>
            <a:spLocks noGrp="1"/>
          </p:cNvSpPr>
          <p:nvPr>
            <p:ph idx="1"/>
          </p:nvPr>
        </p:nvSpPr>
        <p:spPr>
          <a:xfrm>
            <a:off x="1006415" y="1875571"/>
            <a:ext cx="10563544" cy="4362922"/>
          </a:xfrm>
        </p:spPr>
        <p:txBody>
          <a:bodyPr>
            <a:normAutofit fontScale="92500" lnSpcReduction="20000"/>
          </a:bodyPr>
          <a:lstStyle/>
          <a:p>
            <a:pPr>
              <a:buFont typeface="Courier New" panose="02070309020205020404" pitchFamily="49" charset="0"/>
              <a:buChar char="o"/>
            </a:pPr>
            <a:r>
              <a:rPr lang="en-US" dirty="0"/>
              <a:t>Why? Because we had an exceedance of the </a:t>
            </a:r>
            <a:r>
              <a:rPr lang="en-US" i="1" dirty="0"/>
              <a:t>water quality objectives </a:t>
            </a:r>
            <a:r>
              <a:rPr lang="en-US" dirty="0"/>
              <a:t>for pyrethroids.</a:t>
            </a:r>
          </a:p>
          <a:p>
            <a:pPr>
              <a:buFont typeface="Courier New" panose="02070309020205020404" pitchFamily="49" charset="0"/>
              <a:buChar char="o"/>
            </a:pPr>
            <a:r>
              <a:rPr lang="en-US" dirty="0"/>
              <a:t>Why? Dixon/Solano has one representative monitoring site, Ulatis Creek at Brown Road therefore results represent </a:t>
            </a:r>
            <a:r>
              <a:rPr lang="en-US" u="sng" dirty="0"/>
              <a:t>all growers </a:t>
            </a:r>
            <a:r>
              <a:rPr lang="en-US" dirty="0"/>
              <a:t>in our subwatershed collectively.</a:t>
            </a:r>
          </a:p>
          <a:p>
            <a:pPr>
              <a:buFont typeface="Courier New" panose="02070309020205020404" pitchFamily="49" charset="0"/>
              <a:buChar char="o"/>
            </a:pPr>
            <a:r>
              <a:rPr lang="en-US" dirty="0"/>
              <a:t>Why? Because we are in a management plan (MP) for pyrethroids.</a:t>
            </a:r>
          </a:p>
          <a:p>
            <a:pPr>
              <a:buFont typeface="Courier New" panose="02070309020205020404" pitchFamily="49" charset="0"/>
              <a:buChar char="o"/>
            </a:pPr>
            <a:r>
              <a:rPr lang="en-US" dirty="0"/>
              <a:t>Why? Outreach and targeted training for pyrethroid users is a commitment in the MP that has been approved by the Regional Water Quality Control Board therefore is a requirement of the program.</a:t>
            </a:r>
          </a:p>
          <a:p>
            <a:pPr>
              <a:buFont typeface="Courier New" panose="02070309020205020404" pitchFamily="49" charset="0"/>
              <a:buChar char="o"/>
            </a:pPr>
            <a:r>
              <a:rPr lang="en-US" dirty="0"/>
              <a:t>Why? Because you use pyrethroids.</a:t>
            </a:r>
          </a:p>
          <a:p>
            <a:pPr>
              <a:buFont typeface="Courier New" panose="02070309020205020404" pitchFamily="49" charset="0"/>
              <a:buChar char="o"/>
            </a:pPr>
            <a:r>
              <a:rPr lang="en-US" dirty="0"/>
              <a:t>What? Do not point fingers at any one grower.</a:t>
            </a:r>
          </a:p>
          <a:p>
            <a:pPr>
              <a:buFont typeface="Courier New" panose="02070309020205020404" pitchFamily="49" charset="0"/>
              <a:buChar char="o"/>
            </a:pPr>
            <a:r>
              <a:rPr lang="en-US" dirty="0"/>
              <a:t>What? Refresher on the history at Ulatis Creek and hear about the recent exceedances. </a:t>
            </a:r>
          </a:p>
          <a:p>
            <a:pPr>
              <a:buFont typeface="Courier New" panose="02070309020205020404" pitchFamily="49" charset="0"/>
              <a:buChar char="o"/>
            </a:pPr>
            <a:r>
              <a:rPr lang="en-US" dirty="0"/>
              <a:t>What? Reminder of best practices.</a:t>
            </a:r>
          </a:p>
          <a:p>
            <a:pPr>
              <a:buFont typeface="Courier New" panose="02070309020205020404" pitchFamily="49" charset="0"/>
              <a:buChar char="o"/>
            </a:pPr>
            <a:r>
              <a:rPr lang="en-US" dirty="0"/>
              <a:t>What? Learn other grower’s practices near waterways. </a:t>
            </a:r>
          </a:p>
          <a:p>
            <a:pPr>
              <a:buFont typeface="Courier New" panose="02070309020205020404" pitchFamily="49" charset="0"/>
              <a:buChar char="o"/>
            </a:pPr>
            <a:r>
              <a:rPr lang="en-US" dirty="0"/>
              <a:t>What? Share experiences, ideas and concerns.</a:t>
            </a:r>
          </a:p>
          <a:p>
            <a:pPr>
              <a:buFont typeface="Courier New" panose="02070309020205020404" pitchFamily="49" charset="0"/>
              <a:buChar char="o"/>
            </a:pPr>
            <a:endParaRPr lang="en-US" dirty="0"/>
          </a:p>
          <a:p>
            <a:endParaRPr lang="en-US" dirty="0"/>
          </a:p>
        </p:txBody>
      </p:sp>
    </p:spTree>
    <p:extLst>
      <p:ext uri="{BB962C8B-B14F-4D97-AF65-F5344CB8AC3E}">
        <p14:creationId xmlns:p14="http://schemas.microsoft.com/office/powerpoint/2010/main" val="1061564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rcRect t="13959"/>
          <a:stretch>
            <a:fillRect/>
          </a:stretch>
        </p:blipFill>
        <p:spPr>
          <a:xfrm>
            <a:off x="1980330" y="1889185"/>
            <a:ext cx="8057000" cy="4226554"/>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6</a:t>
            </a:fld>
            <a:endParaRPr lang="en-US" dirty="0"/>
          </a:p>
        </p:txBody>
      </p:sp>
      <p:sp>
        <p:nvSpPr>
          <p:cNvPr id="3" name="Rectangle 2"/>
          <p:cNvSpPr/>
          <p:nvPr/>
        </p:nvSpPr>
        <p:spPr>
          <a:xfrm>
            <a:off x="634393" y="1256288"/>
            <a:ext cx="1269222"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0083338" y="1256288"/>
            <a:ext cx="1200563"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06FABBDF-EC29-0745-ABA7-2A04438D3E95}"/>
              </a:ext>
            </a:extLst>
          </p:cNvPr>
          <p:cNvSpPr txBox="1">
            <a:spLocks/>
          </p:cNvSpPr>
          <p:nvPr/>
        </p:nvSpPr>
        <p:spPr>
          <a:xfrm>
            <a:off x="1831944" y="636259"/>
            <a:ext cx="9380539" cy="107722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a:t>Pyrethroids: Quantity to cause an exceedance</a:t>
            </a:r>
          </a:p>
        </p:txBody>
      </p:sp>
    </p:spTree>
    <p:extLst>
      <p:ext uri="{BB962C8B-B14F-4D97-AF65-F5344CB8AC3E}">
        <p14:creationId xmlns:p14="http://schemas.microsoft.com/office/powerpoint/2010/main" val="370339338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B00B8-E49D-4525-BECE-1D3FBF948D16}"/>
              </a:ext>
            </a:extLst>
          </p:cNvPr>
          <p:cNvSpPr>
            <a:spLocks noGrp="1"/>
          </p:cNvSpPr>
          <p:nvPr>
            <p:ph type="title"/>
          </p:nvPr>
        </p:nvSpPr>
        <p:spPr>
          <a:xfrm>
            <a:off x="1184535" y="700275"/>
            <a:ext cx="7958331" cy="1077229"/>
          </a:xfrm>
        </p:spPr>
        <p:txBody>
          <a:bodyPr>
            <a:normAutofit/>
          </a:bodyPr>
          <a:lstStyle/>
          <a:p>
            <a:r>
              <a:rPr lang="en-US" dirty="0"/>
              <a:t>History of Ulatis Creek</a:t>
            </a:r>
          </a:p>
        </p:txBody>
      </p:sp>
      <p:sp>
        <p:nvSpPr>
          <p:cNvPr id="4" name="Slide Number Placeholder 3">
            <a:extLst>
              <a:ext uri="{FF2B5EF4-FFF2-40B4-BE49-F238E27FC236}">
                <a16:creationId xmlns:a16="http://schemas.microsoft.com/office/drawing/2014/main" id="{2517F025-9F6C-4DA6-B348-2C4DB5336527}"/>
              </a:ext>
            </a:extLst>
          </p:cNvPr>
          <p:cNvSpPr>
            <a:spLocks noGrp="1"/>
          </p:cNvSpPr>
          <p:nvPr>
            <p:ph type="sldNum" sz="quarter" idx="12"/>
          </p:nvPr>
        </p:nvSpPr>
        <p:spPr/>
        <p:txBody>
          <a:bodyPr/>
          <a:lstStyle/>
          <a:p>
            <a:pPr>
              <a:defRPr/>
            </a:pPr>
            <a:fld id="{2EDD9C1C-8EFC-4BE9-A8A3-7A33442B5072}" type="slidenum">
              <a:rPr lang="en-US" smtClean="0">
                <a:solidFill>
                  <a:schemeClr val="bg1">
                    <a:lumMod val="50000"/>
                    <a:lumOff val="50000"/>
                  </a:schemeClr>
                </a:solidFill>
              </a:rPr>
              <a:pPr>
                <a:defRPr/>
              </a:pPr>
              <a:t>7</a:t>
            </a:fld>
            <a:endParaRPr lang="en-US" dirty="0">
              <a:solidFill>
                <a:schemeClr val="bg1">
                  <a:lumMod val="50000"/>
                  <a:lumOff val="50000"/>
                </a:schemeClr>
              </a:solidFill>
            </a:endParaRPr>
          </a:p>
        </p:txBody>
      </p:sp>
      <p:sp>
        <p:nvSpPr>
          <p:cNvPr id="6" name="TextBox 5"/>
          <p:cNvSpPr txBox="1"/>
          <p:nvPr/>
        </p:nvSpPr>
        <p:spPr>
          <a:xfrm>
            <a:off x="1121434" y="1919845"/>
            <a:ext cx="11070566" cy="646331"/>
          </a:xfrm>
          <a:prstGeom prst="rect">
            <a:avLst/>
          </a:prstGeom>
          <a:noFill/>
        </p:spPr>
        <p:txBody>
          <a:bodyPr wrap="square" rtlCol="0">
            <a:spAutoFit/>
          </a:bodyPr>
          <a:lstStyle/>
          <a:p>
            <a:pPr lvl="1"/>
            <a:endParaRPr lang="en-US" dirty="0"/>
          </a:p>
          <a:p>
            <a:pPr lvl="1"/>
            <a:endParaRPr lang="en-US" dirty="0"/>
          </a:p>
        </p:txBody>
      </p:sp>
      <p:pic>
        <p:nvPicPr>
          <p:cNvPr id="5" name="Picture 4">
            <a:extLst>
              <a:ext uri="{FF2B5EF4-FFF2-40B4-BE49-F238E27FC236}">
                <a16:creationId xmlns:a16="http://schemas.microsoft.com/office/drawing/2014/main" id="{B8C379A8-B404-CF77-7D41-2D396CF8E9EF}"/>
              </a:ext>
            </a:extLst>
          </p:cNvPr>
          <p:cNvPicPr>
            <a:picLocks noChangeAspect="1"/>
          </p:cNvPicPr>
          <p:nvPr/>
        </p:nvPicPr>
        <p:blipFill>
          <a:blip r:embed="rId3"/>
          <a:stretch>
            <a:fillRect/>
          </a:stretch>
        </p:blipFill>
        <p:spPr>
          <a:xfrm>
            <a:off x="1184535" y="1919845"/>
            <a:ext cx="9462859" cy="4127272"/>
          </a:xfrm>
          <a:prstGeom prst="rect">
            <a:avLst/>
          </a:prstGeom>
        </p:spPr>
      </p:pic>
    </p:spTree>
    <p:extLst>
      <p:ext uri="{BB962C8B-B14F-4D97-AF65-F5344CB8AC3E}">
        <p14:creationId xmlns:p14="http://schemas.microsoft.com/office/powerpoint/2010/main" val="3933728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C351C-7EA6-F8A4-C944-46995D5511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39DE02-CDD2-7731-E0EA-C9ECE0D1D735}"/>
              </a:ext>
            </a:extLst>
          </p:cNvPr>
          <p:cNvSpPr>
            <a:spLocks noGrp="1"/>
          </p:cNvSpPr>
          <p:nvPr>
            <p:ph type="title"/>
          </p:nvPr>
        </p:nvSpPr>
        <p:spPr>
          <a:xfrm>
            <a:off x="1822890" y="629451"/>
            <a:ext cx="7958331" cy="1077229"/>
          </a:xfrm>
        </p:spPr>
        <p:txBody>
          <a:bodyPr>
            <a:normAutofit fontScale="90000"/>
          </a:bodyPr>
          <a:lstStyle/>
          <a:p>
            <a:r>
              <a:rPr lang="en-US" dirty="0"/>
              <a:t>Exceedance Events at Ulatis Creek</a:t>
            </a:r>
          </a:p>
        </p:txBody>
      </p:sp>
      <p:sp>
        <p:nvSpPr>
          <p:cNvPr id="4" name="Slide Number Placeholder 3">
            <a:extLst>
              <a:ext uri="{FF2B5EF4-FFF2-40B4-BE49-F238E27FC236}">
                <a16:creationId xmlns:a16="http://schemas.microsoft.com/office/drawing/2014/main" id="{12CCBB89-E5F6-FB68-B347-D284ED833849}"/>
              </a:ext>
            </a:extLst>
          </p:cNvPr>
          <p:cNvSpPr>
            <a:spLocks noGrp="1"/>
          </p:cNvSpPr>
          <p:nvPr>
            <p:ph type="sldNum" sz="quarter" idx="12"/>
          </p:nvPr>
        </p:nvSpPr>
        <p:spPr/>
        <p:txBody>
          <a:bodyPr/>
          <a:lstStyle/>
          <a:p>
            <a:pPr>
              <a:defRPr/>
            </a:pPr>
            <a:fld id="{2EDD9C1C-8EFC-4BE9-A8A3-7A33442B5072}" type="slidenum">
              <a:rPr lang="en-US" smtClean="0">
                <a:solidFill>
                  <a:schemeClr val="bg1">
                    <a:lumMod val="50000"/>
                    <a:lumOff val="50000"/>
                  </a:schemeClr>
                </a:solidFill>
              </a:rPr>
              <a:pPr>
                <a:defRPr/>
              </a:pPr>
              <a:t>8</a:t>
            </a:fld>
            <a:endParaRPr lang="en-US" dirty="0">
              <a:solidFill>
                <a:schemeClr val="bg1">
                  <a:lumMod val="50000"/>
                  <a:lumOff val="50000"/>
                </a:schemeClr>
              </a:solidFill>
            </a:endParaRPr>
          </a:p>
        </p:txBody>
      </p:sp>
      <p:sp>
        <p:nvSpPr>
          <p:cNvPr id="6" name="TextBox 5">
            <a:extLst>
              <a:ext uri="{FF2B5EF4-FFF2-40B4-BE49-F238E27FC236}">
                <a16:creationId xmlns:a16="http://schemas.microsoft.com/office/drawing/2014/main" id="{C335592B-C506-47F9-B84A-EDDDF7486C60}"/>
              </a:ext>
            </a:extLst>
          </p:cNvPr>
          <p:cNvSpPr txBox="1"/>
          <p:nvPr/>
        </p:nvSpPr>
        <p:spPr>
          <a:xfrm>
            <a:off x="1121434" y="1919845"/>
            <a:ext cx="11070566" cy="646331"/>
          </a:xfrm>
          <a:prstGeom prst="rect">
            <a:avLst/>
          </a:prstGeom>
          <a:noFill/>
        </p:spPr>
        <p:txBody>
          <a:bodyPr wrap="square" rtlCol="0">
            <a:spAutoFit/>
          </a:bodyPr>
          <a:lstStyle/>
          <a:p>
            <a:pPr lvl="1"/>
            <a:endParaRPr lang="en-US" dirty="0"/>
          </a:p>
          <a:p>
            <a:pPr lvl="1"/>
            <a:endParaRPr lang="en-US" dirty="0"/>
          </a:p>
        </p:txBody>
      </p:sp>
      <p:pic>
        <p:nvPicPr>
          <p:cNvPr id="5" name="Picture 4">
            <a:extLst>
              <a:ext uri="{FF2B5EF4-FFF2-40B4-BE49-F238E27FC236}">
                <a16:creationId xmlns:a16="http://schemas.microsoft.com/office/drawing/2014/main" id="{3EBC9883-CA69-51E7-1AE2-BF09788C1A55}"/>
              </a:ext>
            </a:extLst>
          </p:cNvPr>
          <p:cNvPicPr>
            <a:picLocks noChangeAspect="1"/>
          </p:cNvPicPr>
          <p:nvPr/>
        </p:nvPicPr>
        <p:blipFill>
          <a:blip r:embed="rId3"/>
          <a:stretch>
            <a:fillRect/>
          </a:stretch>
        </p:blipFill>
        <p:spPr>
          <a:xfrm>
            <a:off x="385300" y="1919845"/>
            <a:ext cx="11625764" cy="3258645"/>
          </a:xfrm>
          <a:prstGeom prst="rect">
            <a:avLst/>
          </a:prstGeom>
        </p:spPr>
      </p:pic>
    </p:spTree>
    <p:extLst>
      <p:ext uri="{BB962C8B-B14F-4D97-AF65-F5344CB8AC3E}">
        <p14:creationId xmlns:p14="http://schemas.microsoft.com/office/powerpoint/2010/main" val="3043635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5D5B6-1EE6-4A33-9D8C-0932DF771FAF}"/>
              </a:ext>
            </a:extLst>
          </p:cNvPr>
          <p:cNvSpPr>
            <a:spLocks noGrp="1"/>
          </p:cNvSpPr>
          <p:nvPr>
            <p:ph type="title"/>
          </p:nvPr>
        </p:nvSpPr>
        <p:spPr>
          <a:xfrm>
            <a:off x="1095667" y="1136779"/>
            <a:ext cx="9715317" cy="1978319"/>
          </a:xfrm>
        </p:spPr>
        <p:txBody>
          <a:bodyPr>
            <a:normAutofit fontScale="90000"/>
          </a:bodyPr>
          <a:lstStyle/>
          <a:p>
            <a:pPr algn="l"/>
            <a:r>
              <a:rPr lang="en-US" dirty="0"/>
              <a:t>Pyrethroid Exceedances: </a:t>
            </a:r>
            <a:br>
              <a:rPr lang="en-US" dirty="0"/>
            </a:br>
            <a:br>
              <a:rPr lang="en-US" dirty="0"/>
            </a:br>
            <a:r>
              <a:rPr lang="en-US" sz="3600" dirty="0"/>
              <a:t>Timeline of the active Management Plan for </a:t>
            </a:r>
            <a:r>
              <a:rPr lang="en-US" sz="3600" b="1" u="sng" dirty="0"/>
              <a:t>Sediment</a:t>
            </a:r>
            <a:r>
              <a:rPr lang="en-US" sz="3600" u="sng" dirty="0"/>
              <a:t> </a:t>
            </a:r>
            <a:r>
              <a:rPr lang="en-US" sz="3600" dirty="0"/>
              <a:t>Toxicity at Ulatis Creek/Brown Road (UCBRD) monitoring site</a:t>
            </a:r>
          </a:p>
        </p:txBody>
      </p:sp>
      <p:graphicFrame>
        <p:nvGraphicFramePr>
          <p:cNvPr id="36" name="Content Placeholder 2" descr="rounded rectangle timeline SmartArt">
            <a:extLst>
              <a:ext uri="{FF2B5EF4-FFF2-40B4-BE49-F238E27FC236}">
                <a16:creationId xmlns:a16="http://schemas.microsoft.com/office/drawing/2014/main" id="{6BA025B2-6EAF-4BAB-AE0F-7FFFCD4D8AFF}"/>
              </a:ext>
            </a:extLst>
          </p:cNvPr>
          <p:cNvGraphicFramePr>
            <a:graphicFrameLocks noGrp="1"/>
          </p:cNvGraphicFramePr>
          <p:nvPr>
            <p:ph idx="1"/>
            <p:extLst>
              <p:ext uri="{D42A27DB-BD31-4B8C-83A1-F6EECF244321}">
                <p14:modId xmlns:p14="http://schemas.microsoft.com/office/powerpoint/2010/main" val="1735441449"/>
              </p:ext>
            </p:extLst>
          </p:nvPr>
        </p:nvGraphicFramePr>
        <p:xfrm>
          <a:off x="841153" y="2825083"/>
          <a:ext cx="10224346" cy="33668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3502054077"/>
      </p:ext>
    </p:extLst>
  </p:cSld>
  <p:clrMapOvr>
    <a:overrideClrMapping bg1="lt1" tx1="dk1" bg2="lt2" tx2="dk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FNIEDE~1.UCC\LOCALS~1\Temp\articulate\presenter\imgtemp\DxWbTDw8_files\slide0001_image001.jpg"/>
</p:tagLst>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38766F-4A4C-4A97-A586-D473DB738966}">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16c05727-aa75-4e4a-9b5f-8a80a1165891"/>
    <ds:schemaRef ds:uri="71af3243-3dd4-4a8d-8c0d-dd76da1f02a5"/>
    <ds:schemaRef ds:uri="http://www.w3.org/XML/1998/namespace"/>
  </ds:schemaRefs>
</ds:datastoreItem>
</file>

<file path=customXml/itemProps2.xml><?xml version="1.0" encoding="utf-8"?>
<ds:datastoreItem xmlns:ds="http://schemas.openxmlformats.org/officeDocument/2006/customXml" ds:itemID="{209D4EA3-187B-4130-8E4D-A4F81F967848}">
  <ds:schemaRefs>
    <ds:schemaRef ds:uri="http://schemas.microsoft.com/sharepoint/v3/contenttype/forms"/>
  </ds:schemaRefs>
</ds:datastoreItem>
</file>

<file path=customXml/itemProps3.xml><?xml version="1.0" encoding="utf-8"?>
<ds:datastoreItem xmlns:ds="http://schemas.openxmlformats.org/officeDocument/2006/customXml" ds:itemID="{A15A3BA9-6D02-4532-AB7C-88A97C6EE2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1252</TotalTime>
  <Words>2159</Words>
  <Application>Microsoft Office PowerPoint</Application>
  <PresentationFormat>Widescreen</PresentationFormat>
  <Paragraphs>295</Paragraphs>
  <Slides>46</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Calibri Light</vt:lpstr>
      <vt:lpstr>Courier New</vt:lpstr>
      <vt:lpstr>Wingdings</vt:lpstr>
      <vt:lpstr>Retrospect</vt:lpstr>
      <vt:lpstr>Grower Meeting:   Exceedances of the water quality objectives for pyrethroid pesticides</vt:lpstr>
      <vt:lpstr>Agenda</vt:lpstr>
      <vt:lpstr>Agenda</vt:lpstr>
      <vt:lpstr>Meeting checklist </vt:lpstr>
      <vt:lpstr> Meeting “what and whys”</vt:lpstr>
      <vt:lpstr>PowerPoint Presentation</vt:lpstr>
      <vt:lpstr>History of Ulatis Creek</vt:lpstr>
      <vt:lpstr>Exceedance Events at Ulatis Creek</vt:lpstr>
      <vt:lpstr>Pyrethroid Exceedances:   Timeline of the active Management Plan for Sediment Toxicity at Ulatis Creek/Brown Road (UCBRD) monitoring site</vt:lpstr>
      <vt:lpstr>PowerPoint Presentation</vt:lpstr>
      <vt:lpstr>Overview of a Management Plan (MP)</vt:lpstr>
      <vt:lpstr>SW MPIR-Surface Water Management Practices Implementation Report</vt:lpstr>
      <vt:lpstr>Mike Trouchon</vt:lpstr>
      <vt:lpstr>Water Quality Monitoring in the DS Subwatershed</vt:lpstr>
      <vt:lpstr>Water Quality Monitoring in the DS Subwatershed</vt:lpstr>
      <vt:lpstr>Water Quality Monitoring in the DS Subwatershed</vt:lpstr>
      <vt:lpstr>Water Quality Monitoring in the DS Subwatershed</vt:lpstr>
      <vt:lpstr>Monitoring for Pyrethroid Pesticides</vt:lpstr>
      <vt:lpstr>Monitoring for Pyrethroid Pesticides</vt:lpstr>
      <vt:lpstr>Pyrethroid Water Column Exceedances  </vt:lpstr>
      <vt:lpstr>Pyrethroid Sediment Toxicity Monitoring</vt:lpstr>
      <vt:lpstr>Pyrethroid Water Column Monitoring</vt:lpstr>
      <vt:lpstr>Franz Niederholzer</vt:lpstr>
      <vt:lpstr>Where do pyrethroids fit in CA ag?</vt:lpstr>
      <vt:lpstr>PowerPoint Presentation</vt:lpstr>
      <vt:lpstr>What can growers to control drift, particularly pyrethroid drift from airblast sprayers?</vt:lpstr>
      <vt:lpstr>PowerPoint Presentation</vt:lpstr>
      <vt:lpstr>PowerPoint Presentation</vt:lpstr>
      <vt:lpstr>PowerPoint Presentation</vt:lpstr>
      <vt:lpstr>PowerPoint Presentation</vt:lpstr>
      <vt:lpstr>PowerPoint Presentation</vt:lpstr>
      <vt:lpstr>Examples: What’s on the spray drift management menu in nut crop orchards?</vt:lpstr>
      <vt:lpstr>Watch wind direction…</vt:lpstr>
      <vt:lpstr>Single biggest drift risk factor: wind towards field edge.</vt:lpstr>
      <vt:lpstr>End of row shut off…</vt:lpstr>
      <vt:lpstr>Suggested farm policy: always turn off booms on row ends.  All spraying. </vt:lpstr>
      <vt:lpstr>Droplets sizes…    Nozzle selection determines droplet sizes (spray quality)…</vt:lpstr>
      <vt:lpstr>PowerPoint Presentation</vt:lpstr>
      <vt:lpstr>PowerPoint Presentation</vt:lpstr>
      <vt:lpstr>Larger nozzles (D8+) and D45 swirl plates make larger droplets than smaller (D2-4/D25). </vt:lpstr>
      <vt:lpstr>Venturi/AI nozzles control NOW, especially at high spray volumes (150-200 gpa). </vt:lpstr>
      <vt:lpstr> Proven fix for some situations </vt:lpstr>
      <vt:lpstr>Second sprayer’s fan air controls spray drift when rows parallel to property line.</vt:lpstr>
      <vt:lpstr>Thank you!</vt:lpstr>
      <vt:lpstr>Open Discussion/Q &amp; 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Martha McKeen</dc:creator>
  <cp:lastModifiedBy>Martha McKeen</cp:lastModifiedBy>
  <cp:revision>54</cp:revision>
  <dcterms:created xsi:type="dcterms:W3CDTF">2024-04-12T18:07:12Z</dcterms:created>
  <dcterms:modified xsi:type="dcterms:W3CDTF">2025-08-13T20:58:36Z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